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1" r:id="rId2"/>
    <p:sldId id="317" r:id="rId3"/>
    <p:sldId id="318" r:id="rId4"/>
    <p:sldId id="321" r:id="rId5"/>
    <p:sldId id="322" r:id="rId6"/>
    <p:sldId id="316" r:id="rId7"/>
    <p:sldId id="320" r:id="rId8"/>
    <p:sldId id="319" r:id="rId9"/>
    <p:sldId id="277" r:id="rId1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D3BE"/>
    <a:srgbClr val="EA4D2C"/>
    <a:srgbClr val="FD8A8A"/>
    <a:srgbClr val="7FBBA4"/>
    <a:srgbClr val="FC6060"/>
    <a:srgbClr val="F1F7B5"/>
    <a:srgbClr val="91C5B1"/>
    <a:srgbClr val="A8D1C1"/>
    <a:srgbClr val="FF0000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88" autoAdjust="0"/>
  </p:normalViewPr>
  <p:slideViewPr>
    <p:cSldViewPr snapToGrid="0">
      <p:cViewPr varScale="1">
        <p:scale>
          <a:sx n="121" d="100"/>
          <a:sy n="121" d="100"/>
        </p:scale>
        <p:origin x="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ИТОГОВЫЕ БАЛЛЫ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2D3BE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13.48</c:v>
                </c:pt>
                <c:pt idx="1">
                  <c:v>15.66</c:v>
                </c:pt>
                <c:pt idx="2">
                  <c:v>24.1</c:v>
                </c:pt>
                <c:pt idx="3">
                  <c:v>35.51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B-468F-81AD-E412FC6D5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8788447"/>
        <c:axId val="198784287"/>
      </c:barChart>
      <c:catAx>
        <c:axId val="198788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98784287"/>
        <c:crosses val="autoZero"/>
        <c:auto val="1"/>
        <c:lblAlgn val="ctr"/>
        <c:lblOffset val="100"/>
        <c:noMultiLvlLbl val="0"/>
      </c:catAx>
      <c:valAx>
        <c:axId val="198784287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98788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Bahnschrift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Pt>
            <c:idx val="1"/>
            <c:marker>
              <c:symbol val="circle"/>
              <c:size val="17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02D3BE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5EC-4E03-95F0-93F00E3326A3}"/>
              </c:ext>
            </c:extLst>
          </c:dPt>
          <c:dPt>
            <c:idx val="2"/>
            <c:marker>
              <c:symbol val="circle"/>
              <c:size val="17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02D3BE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EC-4E03-95F0-93F00E3326A3}"/>
              </c:ext>
            </c:extLst>
          </c:dPt>
          <c:dPt>
            <c:idx val="3"/>
            <c:marker>
              <c:symbol val="circle"/>
              <c:size val="17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02D3BE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A5EC-4E03-95F0-93F00E3326A3}"/>
              </c:ext>
            </c:extLst>
          </c:dPt>
          <c:dLbls>
            <c:spPr>
              <a:solidFill>
                <a:srgbClr val="EA4D2C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74</c:v>
                </c:pt>
                <c:pt idx="1">
                  <c:v>62</c:v>
                </c:pt>
                <c:pt idx="2">
                  <c:v>34</c:v>
                </c:pt>
                <c:pt idx="3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EC-4E03-95F0-93F00E3326A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81240799"/>
        <c:axId val="1281242047"/>
      </c:lineChart>
      <c:catAx>
        <c:axId val="1281240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281242047"/>
        <c:crosses val="max"/>
        <c:auto val="1"/>
        <c:lblAlgn val="ctr"/>
        <c:lblOffset val="100"/>
        <c:noMultiLvlLbl val="0"/>
      </c:catAx>
      <c:valAx>
        <c:axId val="1281242047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81240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Bahnschrift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20B54-A862-463A-954E-F51CACEE2902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8" y="9378477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1AD68-D2B8-41CC-85F3-D5AA144B6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11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5348"/>
          </a:xfrm>
          <a:prstGeom prst="rect">
            <a:avLst/>
          </a:prstGeom>
        </p:spPr>
        <p:txBody>
          <a:bodyPr vert="horz" lIns="90001" tIns="45001" rIns="90001" bIns="450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5348"/>
          </a:xfrm>
          <a:prstGeom prst="rect">
            <a:avLst/>
          </a:prstGeom>
        </p:spPr>
        <p:txBody>
          <a:bodyPr vert="horz" lIns="90001" tIns="45001" rIns="90001" bIns="45001" rtlCol="0"/>
          <a:lstStyle>
            <a:lvl1pPr algn="r">
              <a:defRPr sz="1200"/>
            </a:lvl1pPr>
          </a:lstStyle>
          <a:p>
            <a:fld id="{6A00EAD1-EC9F-4ED4-A599-8A09ECA0EA90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01" tIns="45001" rIns="90001" bIns="450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23"/>
            <a:ext cx="5438140" cy="3887361"/>
          </a:xfrm>
          <a:prstGeom prst="rect">
            <a:avLst/>
          </a:prstGeom>
        </p:spPr>
        <p:txBody>
          <a:bodyPr vert="horz" lIns="90001" tIns="45001" rIns="90001" bIns="4500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7321"/>
            <a:ext cx="2945659" cy="495347"/>
          </a:xfrm>
          <a:prstGeom prst="rect">
            <a:avLst/>
          </a:prstGeom>
        </p:spPr>
        <p:txBody>
          <a:bodyPr vert="horz" lIns="90001" tIns="45001" rIns="90001" bIns="450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7321"/>
            <a:ext cx="2945659" cy="495347"/>
          </a:xfrm>
          <a:prstGeom prst="rect">
            <a:avLst/>
          </a:prstGeom>
        </p:spPr>
        <p:txBody>
          <a:bodyPr vert="horz" lIns="90001" tIns="45001" rIns="90001" bIns="45001" rtlCol="0" anchor="b"/>
          <a:lstStyle>
            <a:lvl1pPr algn="r">
              <a:defRPr sz="1200"/>
            </a:lvl1pPr>
          </a:lstStyle>
          <a:p>
            <a:fld id="{7DB56DBE-9FEB-463F-9D7B-52F9875FE2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96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0009">
              <a:defRPr/>
            </a:pPr>
            <a:fld id="{7DB56DBE-9FEB-463F-9D7B-52F9875FE2EE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00009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3754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56DBE-9FEB-463F-9D7B-52F9875FE2E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23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56DBE-9FEB-463F-9D7B-52F9875FE2E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624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0009">
              <a:defRPr/>
            </a:pPr>
            <a:fld id="{7DB56DBE-9FEB-463F-9D7B-52F9875FE2EE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00009">
                <a:defRPr/>
              </a:pPr>
              <a:t>7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059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56DBE-9FEB-463F-9D7B-52F9875FE2E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7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612-D704-4C84-8B17-3F0EB777D2A9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094A-A7A5-4AEA-9E1F-8A57554CF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19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612-D704-4C84-8B17-3F0EB777D2A9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094A-A7A5-4AEA-9E1F-8A57554CF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1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612-D704-4C84-8B17-3F0EB777D2A9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094A-A7A5-4AEA-9E1F-8A57554CF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43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612-D704-4C84-8B17-3F0EB777D2A9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094A-A7A5-4AEA-9E1F-8A57554CF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90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612-D704-4C84-8B17-3F0EB777D2A9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094A-A7A5-4AEA-9E1F-8A57554CF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29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612-D704-4C84-8B17-3F0EB777D2A9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094A-A7A5-4AEA-9E1F-8A57554CF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1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612-D704-4C84-8B17-3F0EB777D2A9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094A-A7A5-4AEA-9E1F-8A57554CF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5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612-D704-4C84-8B17-3F0EB777D2A9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094A-A7A5-4AEA-9E1F-8A57554CF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11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612-D704-4C84-8B17-3F0EB777D2A9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094A-A7A5-4AEA-9E1F-8A57554CF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8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612-D704-4C84-8B17-3F0EB777D2A9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094A-A7A5-4AEA-9E1F-8A57554CF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0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612-D704-4C84-8B17-3F0EB777D2A9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F094A-A7A5-4AEA-9E1F-8A57554CF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90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75612-D704-4C84-8B17-3F0EB777D2A9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F094A-A7A5-4AEA-9E1F-8A57554CF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9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428493" y="333640"/>
            <a:ext cx="3223015" cy="938345"/>
            <a:chOff x="329784" y="242133"/>
            <a:chExt cx="3223015" cy="93834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300977" y="307343"/>
              <a:ext cx="22518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chemeClr val="bg2">
                      <a:lumMod val="25000"/>
                    </a:schemeClr>
                  </a:solidFill>
                  <a:latin typeface="Bahnschrift" panose="020B0502040204020203" pitchFamily="34" charset="0"/>
                </a:rPr>
                <a:t>КРАСНОЯРСКИЙ КРАЙ</a:t>
              </a:r>
              <a:endParaRPr lang="ru-RU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784" y="242133"/>
              <a:ext cx="804295" cy="938345"/>
            </a:xfrm>
            <a:prstGeom prst="rect">
              <a:avLst/>
            </a:prstGeom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1197390" y="337192"/>
              <a:ext cx="3643" cy="679248"/>
            </a:xfrm>
            <a:prstGeom prst="line">
              <a:avLst/>
            </a:prstGeom>
            <a:ln w="15875">
              <a:solidFill>
                <a:schemeClr val="bg2">
                  <a:lumMod val="50000"/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0" y="-1"/>
            <a:ext cx="11994979" cy="6858001"/>
            <a:chOff x="-18231" y="-6990"/>
            <a:chExt cx="11994979" cy="685800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-18231" y="-6989"/>
              <a:ext cx="5072743" cy="6858000"/>
            </a:xfrm>
            <a:prstGeom prst="rect">
              <a:avLst/>
            </a:prstGeom>
            <a:solidFill>
              <a:srgbClr val="EA4D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>
              <a:off x="1362798" y="-6990"/>
              <a:ext cx="3691714" cy="685800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334991" y="4779214"/>
              <a:ext cx="6641757" cy="45719"/>
            </a:xfrm>
            <a:prstGeom prst="rect">
              <a:avLst/>
            </a:prstGeom>
            <a:solidFill>
              <a:srgbClr val="EA4D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334991" y="1663887"/>
              <a:ext cx="6641757" cy="3012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ru-RU" sz="3200" b="1" dirty="0" smtClean="0">
                  <a:solidFill>
                    <a:srgbClr val="EA4D2C"/>
                  </a:solidFill>
                  <a:latin typeface="Bahnschrift" panose="020B0502040204020203" pitchFamily="34" charset="0"/>
                </a:rPr>
                <a:t>РАЗВИТИЕ И ПОПУЛЯРИЗАЦИЯ</a:t>
              </a:r>
              <a:endParaRPr lang="en-US" sz="3200" b="1" dirty="0" smtClean="0">
                <a:solidFill>
                  <a:srgbClr val="EA4D2C"/>
                </a:solidFill>
                <a:latin typeface="Bahnschrift" panose="020B0502040204020203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ru-RU" sz="3200" b="1" dirty="0" smtClean="0">
                  <a:solidFill>
                    <a:srgbClr val="EA4D2C"/>
                  </a:solidFill>
                  <a:latin typeface="Bahnschrift" panose="020B0502040204020203" pitchFamily="34" charset="0"/>
                </a:rPr>
                <a:t>СОЦИАЛЬНОГО ПРЕДПРИНИМАТЕЛЬСТВА </a:t>
              </a:r>
              <a:br>
                <a:rPr lang="ru-RU" sz="3200" b="1" dirty="0" smtClean="0">
                  <a:solidFill>
                    <a:srgbClr val="EA4D2C"/>
                  </a:solidFill>
                  <a:latin typeface="Bahnschrift" panose="020B0502040204020203" pitchFamily="34" charset="0"/>
                </a:rPr>
              </a:br>
              <a:r>
                <a:rPr lang="ru-RU" sz="3200" b="1" dirty="0" smtClean="0">
                  <a:solidFill>
                    <a:srgbClr val="EA4D2C"/>
                  </a:solidFill>
                  <a:latin typeface="Bahnschrift" panose="020B0502040204020203" pitchFamily="34" charset="0"/>
                </a:rPr>
                <a:t>В КРАСНОЯРСКОМ КРАЕ</a:t>
              </a:r>
            </a:p>
            <a:p>
              <a:pPr>
                <a:lnSpc>
                  <a:spcPts val="2800"/>
                </a:lnSpc>
              </a:pPr>
              <a:endParaRPr lang="ru-RU" sz="3200" b="1" dirty="0">
                <a:solidFill>
                  <a:srgbClr val="EA4D2C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>
              <a:off x="35855" y="4642863"/>
              <a:ext cx="5072743" cy="2204270"/>
            </a:xfrm>
            <a:prstGeom prst="triangle">
              <a:avLst>
                <a:gd name="adj" fmla="val 0"/>
              </a:avLst>
            </a:prstGeom>
            <a:solidFill>
              <a:srgbClr val="F66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516372" y="4360823"/>
            <a:ext cx="1970315" cy="1962031"/>
            <a:chOff x="9612084" y="503583"/>
            <a:chExt cx="1970315" cy="1962031"/>
          </a:xfrm>
        </p:grpSpPr>
        <p:sp>
          <p:nvSpPr>
            <p:cNvPr id="24" name="Овал 23"/>
            <p:cNvSpPr/>
            <p:nvPr/>
          </p:nvSpPr>
          <p:spPr>
            <a:xfrm>
              <a:off x="9612084" y="503583"/>
              <a:ext cx="1970315" cy="1962031"/>
            </a:xfrm>
            <a:prstGeom prst="ellipse">
              <a:avLst/>
            </a:prstGeom>
            <a:noFill/>
            <a:ln w="161925">
              <a:solidFill>
                <a:srgbClr val="02D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9799586" y="1299932"/>
              <a:ext cx="15953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  <a:latin typeface="Bahnschrift" panose="020B0502040204020203" pitchFamily="34" charset="0"/>
                </a:rPr>
                <a:t>KRASMSP.RU</a:t>
              </a:r>
              <a:endParaRPr lang="ru-RU" b="1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10582206" y="6353389"/>
            <a:ext cx="1162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февраль 2023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17297" y="5659110"/>
            <a:ext cx="60805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2D3BE"/>
                </a:solidFill>
                <a:latin typeface="Bahnschrift" panose="020B0502040204020203" pitchFamily="34" charset="0"/>
              </a:rPr>
              <a:t>МАЛОГО И СРЕДНЕГО ПРЕДПРИНИМАТЕЛЬСТВА </a:t>
            </a:r>
          </a:p>
          <a:p>
            <a:r>
              <a:rPr lang="ru-RU" sz="2000" dirty="0" smtClean="0">
                <a:solidFill>
                  <a:srgbClr val="02D3BE"/>
                </a:solidFill>
                <a:latin typeface="Bahnschrift" panose="020B0502040204020203" pitchFamily="34" charset="0"/>
              </a:rPr>
              <a:t>КРАСНОЯРСКОГО КРАЯ</a:t>
            </a:r>
            <a:endParaRPr lang="ru-RU" sz="2000" dirty="0">
              <a:solidFill>
                <a:srgbClr val="02D3BE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459878" y="5178172"/>
            <a:ext cx="7732122" cy="584775"/>
            <a:chOff x="4459878" y="5178172"/>
            <a:chExt cx="7732122" cy="58477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459878" y="5212781"/>
              <a:ext cx="7732122" cy="493826"/>
            </a:xfrm>
            <a:prstGeom prst="rect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5353222" y="5178172"/>
              <a:ext cx="436369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ГЕНТСТВО </a:t>
              </a:r>
              <a:r>
                <a:rPr lang="ru-RU" sz="3200" dirty="0">
                  <a:solidFill>
                    <a:schemeClr val="bg1"/>
                  </a:solidFill>
                  <a:latin typeface="Bahnschrift" panose="020B0502040204020203" pitchFamily="34" charset="0"/>
                </a:rPr>
                <a:t>РАЗВИТИЯ </a:t>
              </a:r>
              <a:endParaRPr lang="en-US" sz="32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 flipV="1">
            <a:off x="9528562" y="5331477"/>
            <a:ext cx="265766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врон 36"/>
          <p:cNvSpPr/>
          <p:nvPr/>
        </p:nvSpPr>
        <p:spPr>
          <a:xfrm rot="16200000">
            <a:off x="4487360" y="4936423"/>
            <a:ext cx="945016" cy="644575"/>
          </a:xfrm>
          <a:prstGeom prst="chevron">
            <a:avLst>
              <a:gd name="adj" fmla="val 1078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 flipV="1">
            <a:off x="4311133" y="5306046"/>
            <a:ext cx="1042558" cy="58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60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Овал 41"/>
          <p:cNvSpPr/>
          <p:nvPr/>
        </p:nvSpPr>
        <p:spPr>
          <a:xfrm>
            <a:off x="5994704" y="963364"/>
            <a:ext cx="415923" cy="414174"/>
          </a:xfrm>
          <a:prstGeom prst="ellipse">
            <a:avLst/>
          </a:prstGeom>
          <a:noFill/>
          <a:ln w="161925">
            <a:solidFill>
              <a:srgbClr val="02D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7460014" y="466416"/>
            <a:ext cx="956430" cy="952408"/>
          </a:xfrm>
          <a:prstGeom prst="ellipse">
            <a:avLst/>
          </a:prstGeom>
          <a:noFill/>
          <a:ln w="161925">
            <a:solidFill>
              <a:srgbClr val="02D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1084438" y="5638112"/>
            <a:ext cx="956430" cy="952408"/>
          </a:xfrm>
          <a:prstGeom prst="ellipse">
            <a:avLst/>
          </a:prstGeom>
          <a:noFill/>
          <a:ln w="161925">
            <a:solidFill>
              <a:srgbClr val="02D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35856" y="338683"/>
            <a:ext cx="12210230" cy="1114451"/>
            <a:chOff x="-18231" y="1828801"/>
            <a:chExt cx="12210230" cy="26040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192115" y="3007592"/>
              <a:ext cx="1999884" cy="1425260"/>
            </a:xfrm>
            <a:prstGeom prst="rect">
              <a:avLst/>
            </a:prstGeom>
            <a:noFill/>
            <a:ln>
              <a:solidFill>
                <a:srgbClr val="02D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8231" y="1828801"/>
              <a:ext cx="11151704" cy="1915883"/>
            </a:xfrm>
            <a:prstGeom prst="rect">
              <a:avLst/>
            </a:prstGeom>
            <a:solidFill>
              <a:srgbClr val="EA4D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-18231" y="2499670"/>
              <a:ext cx="9165085" cy="1236519"/>
            </a:xfrm>
            <a:prstGeom prst="triangle">
              <a:avLst>
                <a:gd name="adj" fmla="val 0"/>
              </a:avLst>
            </a:prstGeom>
            <a:solidFill>
              <a:srgbClr val="F66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>
              <a:off x="35855" y="1828801"/>
              <a:ext cx="9165085" cy="1915884"/>
            </a:xfrm>
            <a:prstGeom prst="triangle">
              <a:avLst>
                <a:gd name="adj" fmla="val 7623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279915" y="3117930"/>
              <a:ext cx="1912084" cy="1153885"/>
            </a:xfrm>
            <a:prstGeom prst="rect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10279916" y="3439612"/>
              <a:ext cx="1302482" cy="135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Шеврон 10"/>
            <p:cNvSpPr/>
            <p:nvPr/>
          </p:nvSpPr>
          <p:spPr>
            <a:xfrm rot="16200000">
              <a:off x="9676503" y="2926321"/>
              <a:ext cx="2208145" cy="644575"/>
            </a:xfrm>
            <a:prstGeom prst="chevron">
              <a:avLst>
                <a:gd name="adj" fmla="val 1078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11089" y="2107399"/>
              <a:ext cx="10324076" cy="1366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sz="3200" b="1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п</a:t>
              </a:r>
              <a:r>
                <a:rPr lang="ru-RU" sz="3200" b="1" dirty="0" smtClean="0">
                  <a:solidFill>
                    <a:prstClr val="white"/>
                  </a:solidFill>
                  <a:latin typeface="Bahnschrift" panose="020B0502040204020203" pitchFamily="34" charset="0"/>
                </a:rPr>
                <a:t>ро РЕЙТИНГ</a:t>
              </a: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1600629" y="773404"/>
            <a:ext cx="645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2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3" name="AutoShape 2" descr="⬇ Скачать картинки Мегафон, стоковые фото Мегафон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-35856" y="6339691"/>
            <a:ext cx="12474930" cy="513743"/>
            <a:chOff x="-35856" y="6339691"/>
            <a:chExt cx="12474930" cy="51374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4921299" y="6359608"/>
              <a:ext cx="7270700" cy="493826"/>
            </a:xfrm>
            <a:prstGeom prst="rect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420495" y="6368851"/>
              <a:ext cx="70185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  <a:sym typeface="Symbol" panose="05050102010706020507" pitchFamily="18" charset="2"/>
                </a:rPr>
                <a:t> </a:t>
              </a: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БОЛЬШОЙ КРАЙ ДЛЯ МАЛОГО БИЗНЕСА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-35856" y="6339691"/>
              <a:ext cx="12227855" cy="45719"/>
            </a:xfrm>
            <a:prstGeom prst="rect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Прямоугольник 93"/>
          <p:cNvSpPr/>
          <p:nvPr/>
        </p:nvSpPr>
        <p:spPr>
          <a:xfrm>
            <a:off x="1565389" y="645125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KRASMSP.RU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758576923"/>
              </p:ext>
            </p:extLst>
          </p:nvPr>
        </p:nvGraphicFramePr>
        <p:xfrm>
          <a:off x="485670" y="1462247"/>
          <a:ext cx="5350056" cy="4077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5872977" y="1921079"/>
            <a:ext cx="5583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МЕСТО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В РЕЙТИНГЕ СУБЪЕКТОВ РФ</a:t>
            </a:r>
          </a:p>
        </p:txBody>
      </p:sp>
      <p:sp>
        <p:nvSpPr>
          <p:cNvPr id="44" name="Овал 43"/>
          <p:cNvSpPr/>
          <p:nvPr/>
        </p:nvSpPr>
        <p:spPr>
          <a:xfrm>
            <a:off x="10440663" y="5922827"/>
            <a:ext cx="144579" cy="148618"/>
          </a:xfrm>
          <a:prstGeom prst="ellipse">
            <a:avLst/>
          </a:prstGeom>
          <a:noFill/>
          <a:ln w="161925">
            <a:solidFill>
              <a:srgbClr val="02D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297453805"/>
              </p:ext>
            </p:extLst>
          </p:nvPr>
        </p:nvGraphicFramePr>
        <p:xfrm>
          <a:off x="6151122" y="2467345"/>
          <a:ext cx="5168386" cy="263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Овал 33"/>
          <p:cNvSpPr/>
          <p:nvPr/>
        </p:nvSpPr>
        <p:spPr>
          <a:xfrm>
            <a:off x="9979451" y="5486762"/>
            <a:ext cx="144579" cy="148618"/>
          </a:xfrm>
          <a:prstGeom prst="ellipse">
            <a:avLst/>
          </a:prstGeom>
          <a:noFill/>
          <a:ln w="161925">
            <a:solidFill>
              <a:srgbClr val="02D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9281629" y="5809671"/>
            <a:ext cx="415923" cy="414174"/>
          </a:xfrm>
          <a:prstGeom prst="ellipse">
            <a:avLst/>
          </a:prstGeom>
          <a:noFill/>
          <a:ln w="161925">
            <a:solidFill>
              <a:srgbClr val="02D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864776" y="1504215"/>
            <a:ext cx="144579" cy="148618"/>
          </a:xfrm>
          <a:prstGeom prst="ellipse">
            <a:avLst/>
          </a:prstGeom>
          <a:noFill/>
          <a:ln w="161925">
            <a:solidFill>
              <a:srgbClr val="02D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56437" y="5727770"/>
            <a:ext cx="8546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КРАСНОЯРСКИЙ КРАЙ – «РЕГИОН-КАНДИДАТ НА ЛИДЕРСТВО»</a:t>
            </a:r>
          </a:p>
        </p:txBody>
      </p:sp>
    </p:spTree>
    <p:extLst>
      <p:ext uri="{BB962C8B-B14F-4D97-AF65-F5344CB8AC3E}">
        <p14:creationId xmlns:p14="http://schemas.microsoft.com/office/powerpoint/2010/main" val="18829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" descr="Александр Граматунов: «Бизнес в крае получит новые форматы поддержки»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8" y="-11258"/>
            <a:ext cx="5069142" cy="686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0" y="339594"/>
            <a:ext cx="12210230" cy="1114451"/>
            <a:chOff x="-18231" y="1828801"/>
            <a:chExt cx="12210230" cy="26040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9952246" y="3007592"/>
              <a:ext cx="2239753" cy="1425260"/>
            </a:xfrm>
            <a:prstGeom prst="rect">
              <a:avLst/>
            </a:prstGeom>
            <a:noFill/>
            <a:ln>
              <a:solidFill>
                <a:srgbClr val="02D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8231" y="1828801"/>
              <a:ext cx="11131062" cy="1915883"/>
            </a:xfrm>
            <a:prstGeom prst="rect">
              <a:avLst/>
            </a:prstGeom>
            <a:solidFill>
              <a:srgbClr val="EA4D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-18231" y="2499670"/>
              <a:ext cx="9165085" cy="1236519"/>
            </a:xfrm>
            <a:prstGeom prst="triangle">
              <a:avLst>
                <a:gd name="adj" fmla="val 0"/>
              </a:avLst>
            </a:prstGeom>
            <a:solidFill>
              <a:srgbClr val="F66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>
              <a:off x="35855" y="1828801"/>
              <a:ext cx="9165085" cy="1915884"/>
            </a:xfrm>
            <a:prstGeom prst="triangle">
              <a:avLst>
                <a:gd name="adj" fmla="val 7623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110506" y="3117930"/>
              <a:ext cx="2081493" cy="1153885"/>
            </a:xfrm>
            <a:prstGeom prst="rect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10110506" y="3386368"/>
              <a:ext cx="1471891" cy="106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1536835" y="809589"/>
            <a:ext cx="645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55859" y="401240"/>
            <a:ext cx="1086523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chemeClr val="bg1"/>
                </a:solidFill>
                <a:latin typeface="Bahnschrift" panose="020B0502040204020203" pitchFamily="34" charset="0"/>
              </a:rPr>
              <a:t>п</a:t>
            </a:r>
            <a:r>
              <a:rPr lang="ru-RU" sz="34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ро НОРМАТИВНУЮ БАЗУ</a:t>
            </a:r>
            <a:endParaRPr lang="ru-RU" sz="34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-45563" y="6370438"/>
            <a:ext cx="12484637" cy="499621"/>
            <a:chOff x="-45563" y="6353813"/>
            <a:chExt cx="12484637" cy="49962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054865" y="6359608"/>
              <a:ext cx="7137134" cy="493826"/>
            </a:xfrm>
            <a:prstGeom prst="rect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420495" y="6368851"/>
              <a:ext cx="70185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Bahnschrift" panose="020B0502040204020203" pitchFamily="34" charset="0"/>
                  <a:sym typeface="Symbol" panose="05050102010706020507" pitchFamily="18" charset="2"/>
                </a:rPr>
                <a:t> </a:t>
              </a:r>
              <a:r>
                <a:rPr lang="ru-RU" sz="2400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БОЛЬШОЙ КРАЙ ДЛЯ МАЛОГО БИЗНЕСА</a:t>
              </a:r>
              <a:endParaRPr lang="ru-RU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-45563" y="6353813"/>
              <a:ext cx="12227855" cy="45719"/>
            </a:xfrm>
            <a:prstGeom prst="rect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565389" y="645125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KRASMSP.RU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41" name="Шеврон 40"/>
          <p:cNvSpPr/>
          <p:nvPr/>
        </p:nvSpPr>
        <p:spPr>
          <a:xfrm rot="16200000">
            <a:off x="10326299" y="624939"/>
            <a:ext cx="945016" cy="644575"/>
          </a:xfrm>
          <a:prstGeom prst="chevron">
            <a:avLst>
              <a:gd name="adj" fmla="val 1078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2" name="Picture 4" descr="12 неловких вопросов про инвалидность — Сноб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9" r="17728"/>
          <a:stretch/>
        </p:blipFill>
        <p:spPr bwMode="auto">
          <a:xfrm>
            <a:off x="112965" y="1148574"/>
            <a:ext cx="4823156" cy="522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5182107" y="1453421"/>
            <a:ext cx="63347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СОЦИАЛЬНОЕ ПРЕДПРИНИМАТЕЛЬСТВО-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403158" y="2013076"/>
            <a:ext cx="5543043" cy="1390188"/>
          </a:xfrm>
          <a:prstGeom prst="rect">
            <a:avLst/>
          </a:prstGeom>
          <a:noFill/>
          <a:ln>
            <a:solidFill>
              <a:srgbClr val="02D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51" name="Прямоугольник 50"/>
          <p:cNvSpPr/>
          <p:nvPr/>
        </p:nvSpPr>
        <p:spPr>
          <a:xfrm>
            <a:off x="5688474" y="3631047"/>
            <a:ext cx="6334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Федеральный закон «О </a:t>
            </a:r>
            <a:r>
              <a:rPr lang="ru-RU" sz="1400" b="1" dirty="0">
                <a:solidFill>
                  <a:srgbClr val="C00000"/>
                </a:solidFill>
                <a:latin typeface="Bahnschrift" panose="020B0502040204020203" pitchFamily="34" charset="0"/>
              </a:rPr>
              <a:t>развитии малого и </a:t>
            </a:r>
            <a:r>
              <a:rPr lang="ru-RU" sz="1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среднего предпринимательства в </a:t>
            </a:r>
            <a:r>
              <a:rPr lang="ru-RU" sz="1400" b="1" dirty="0">
                <a:solidFill>
                  <a:srgbClr val="C00000"/>
                </a:solidFill>
                <a:latin typeface="Bahnschrift" panose="020B0502040204020203" pitchFamily="34" charset="0"/>
              </a:rPr>
              <a:t>Российской </a:t>
            </a:r>
            <a:r>
              <a:rPr lang="ru-RU" sz="1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Федерации» </a:t>
            </a:r>
            <a:r>
              <a:rPr lang="ru-RU" sz="1400" b="1" dirty="0">
                <a:solidFill>
                  <a:srgbClr val="C00000"/>
                </a:solidFill>
                <a:latin typeface="Bahnschrift" panose="020B0502040204020203" pitchFamily="34" charset="0"/>
              </a:rPr>
              <a:t>от 24.07.2007 </a:t>
            </a:r>
            <a:r>
              <a:rPr lang="ru-RU" sz="1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№ </a:t>
            </a:r>
            <a:r>
              <a:rPr lang="ru-RU" sz="1400" b="1" dirty="0">
                <a:solidFill>
                  <a:srgbClr val="C00000"/>
                </a:solidFill>
                <a:latin typeface="Bahnschrift" panose="020B0502040204020203" pitchFamily="34" charset="0"/>
              </a:rPr>
              <a:t>209-ФЗ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688474" y="5327765"/>
            <a:ext cx="63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Постановлением </a:t>
            </a:r>
            <a:r>
              <a:rPr lang="ru-RU" sz="1400" b="1" dirty="0">
                <a:solidFill>
                  <a:srgbClr val="C00000"/>
                </a:solidFill>
                <a:latin typeface="Bahnschrift" panose="020B0502040204020203" pitchFamily="34" charset="0"/>
              </a:rPr>
              <a:t>Правительства Красноярского края от 30.09.2013 </a:t>
            </a:r>
            <a:r>
              <a:rPr lang="ru-RU" sz="1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/>
            </a:r>
            <a:br>
              <a:rPr lang="ru-RU" sz="1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№ </a:t>
            </a:r>
            <a:r>
              <a:rPr lang="ru-RU" sz="1400" b="1" dirty="0">
                <a:solidFill>
                  <a:srgbClr val="C00000"/>
                </a:solidFill>
                <a:latin typeface="Bahnschrift" panose="020B0502040204020203" pitchFamily="34" charset="0"/>
              </a:rPr>
              <a:t>505-п </a:t>
            </a:r>
            <a:r>
              <a:rPr lang="ru-RU" sz="1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«Об </a:t>
            </a:r>
            <a:r>
              <a:rPr lang="ru-RU" sz="1400" b="1" dirty="0">
                <a:solidFill>
                  <a:srgbClr val="C00000"/>
                </a:solidFill>
                <a:latin typeface="Bahnschrift" panose="020B0502040204020203" pitchFamily="34" charset="0"/>
              </a:rPr>
              <a:t>утверждении государственной программы Красноярского края </a:t>
            </a:r>
            <a:r>
              <a:rPr lang="ru-RU" sz="1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«Развитие </a:t>
            </a:r>
            <a:r>
              <a:rPr lang="ru-RU" sz="1400" b="1" dirty="0">
                <a:solidFill>
                  <a:srgbClr val="C00000"/>
                </a:solidFill>
                <a:latin typeface="Bahnschrift" panose="020B0502040204020203" pitchFamily="34" charset="0"/>
              </a:rPr>
              <a:t>малого </a:t>
            </a:r>
            <a:r>
              <a:rPr lang="ru-RU" sz="1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и </a:t>
            </a:r>
            <a:r>
              <a:rPr lang="ru-RU" sz="1400" b="1" dirty="0">
                <a:solidFill>
                  <a:srgbClr val="C00000"/>
                </a:solidFill>
                <a:latin typeface="Bahnschrift" panose="020B0502040204020203" pitchFamily="34" charset="0"/>
              </a:rPr>
              <a:t>среднего предпринимательства и инновационной </a:t>
            </a:r>
            <a:r>
              <a:rPr lang="ru-RU" sz="1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деятельности»</a:t>
            </a:r>
            <a:endParaRPr lang="ru-RU" sz="14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688474" y="4186158"/>
            <a:ext cx="63347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Приказ </a:t>
            </a:r>
            <a:r>
              <a:rPr lang="ru-RU" sz="1400" b="1" dirty="0">
                <a:solidFill>
                  <a:srgbClr val="C00000"/>
                </a:solidFill>
                <a:latin typeface="Bahnschrift" panose="020B0502040204020203" pitchFamily="34" charset="0"/>
              </a:rPr>
              <a:t>Минэкономразвития России от 29.11.2019 </a:t>
            </a:r>
            <a:r>
              <a:rPr lang="ru-RU" sz="1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№ </a:t>
            </a:r>
            <a:r>
              <a:rPr lang="ru-RU" sz="1400" b="1" dirty="0">
                <a:solidFill>
                  <a:srgbClr val="C00000"/>
                </a:solidFill>
                <a:latin typeface="Bahnschrift" panose="020B0502040204020203" pitchFamily="34" charset="0"/>
              </a:rPr>
              <a:t>773 </a:t>
            </a:r>
            <a:r>
              <a:rPr lang="ru-RU" sz="1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«Об </a:t>
            </a:r>
            <a:r>
              <a:rPr lang="ru-RU" sz="1400" b="1" dirty="0">
                <a:solidFill>
                  <a:srgbClr val="C00000"/>
                </a:solidFill>
                <a:latin typeface="Bahnschrift" panose="020B0502040204020203" pitchFamily="34" charset="0"/>
              </a:rPr>
              <a:t>утверждении Порядка признания субъекта малого или среднего предпринимательства социальным предприятием и Порядка формирования перечня субъектов малого и среднего предпринимательства, имеющих статус социального </a:t>
            </a:r>
            <a:r>
              <a:rPr lang="ru-RU" sz="1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предприятия»</a:t>
            </a:r>
            <a:endParaRPr lang="ru-RU" sz="14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64" name="Шеврон 63"/>
          <p:cNvSpPr/>
          <p:nvPr/>
        </p:nvSpPr>
        <p:spPr>
          <a:xfrm>
            <a:off x="5305424" y="3717578"/>
            <a:ext cx="383049" cy="320215"/>
          </a:xfrm>
          <a:prstGeom prst="chevron">
            <a:avLst/>
          </a:prstGeom>
          <a:solidFill>
            <a:srgbClr val="02D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Шеврон 64"/>
          <p:cNvSpPr/>
          <p:nvPr/>
        </p:nvSpPr>
        <p:spPr>
          <a:xfrm>
            <a:off x="5305423" y="4573769"/>
            <a:ext cx="383049" cy="320215"/>
          </a:xfrm>
          <a:prstGeom prst="chevron">
            <a:avLst/>
          </a:prstGeom>
          <a:solidFill>
            <a:srgbClr val="02D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Шеврон 65"/>
          <p:cNvSpPr/>
          <p:nvPr/>
        </p:nvSpPr>
        <p:spPr>
          <a:xfrm>
            <a:off x="5305423" y="5600534"/>
            <a:ext cx="383049" cy="320215"/>
          </a:xfrm>
          <a:prstGeom prst="chevron">
            <a:avLst/>
          </a:prstGeom>
          <a:solidFill>
            <a:srgbClr val="02D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86908" y="1746630"/>
            <a:ext cx="63347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предпринимательская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деятельность, направленная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на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достижение общественно полезных целей, способствующая решению социальных проблем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граждан.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2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5039742" y="1545943"/>
            <a:ext cx="7190117" cy="554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9546" y="0"/>
            <a:ext cx="5030196" cy="6857999"/>
            <a:chOff x="9546" y="0"/>
            <a:chExt cx="5030196" cy="6857999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09"/>
            <a:stretch/>
          </p:blipFill>
          <p:spPr>
            <a:xfrm flipH="1">
              <a:off x="9546" y="0"/>
              <a:ext cx="5030196" cy="685799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5858" y="1185419"/>
              <a:ext cx="4318184" cy="5661181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-1" y="339594"/>
            <a:ext cx="12210231" cy="1114451"/>
            <a:chOff x="-18232" y="1828801"/>
            <a:chExt cx="12210231" cy="26040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184007" y="3007592"/>
              <a:ext cx="2007992" cy="1425260"/>
            </a:xfrm>
            <a:prstGeom prst="rect">
              <a:avLst/>
            </a:prstGeom>
            <a:noFill/>
            <a:ln>
              <a:solidFill>
                <a:srgbClr val="02D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8232" y="1828801"/>
              <a:ext cx="11157735" cy="1915883"/>
            </a:xfrm>
            <a:prstGeom prst="rect">
              <a:avLst/>
            </a:prstGeom>
            <a:solidFill>
              <a:srgbClr val="EA4D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-18231" y="2499670"/>
              <a:ext cx="9165085" cy="1236519"/>
            </a:xfrm>
            <a:prstGeom prst="triangle">
              <a:avLst>
                <a:gd name="adj" fmla="val 0"/>
              </a:avLst>
            </a:prstGeom>
            <a:solidFill>
              <a:srgbClr val="F66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>
              <a:off x="35855" y="1828801"/>
              <a:ext cx="9165085" cy="1915884"/>
            </a:xfrm>
            <a:prstGeom prst="triangle">
              <a:avLst>
                <a:gd name="adj" fmla="val 7623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286748" y="3117930"/>
              <a:ext cx="1905251" cy="1153885"/>
            </a:xfrm>
            <a:prstGeom prst="rect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0286748" y="3375832"/>
              <a:ext cx="1295650" cy="106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Шеврон 10"/>
            <p:cNvSpPr/>
            <p:nvPr/>
          </p:nvSpPr>
          <p:spPr>
            <a:xfrm rot="16200000">
              <a:off x="9695656" y="2822029"/>
              <a:ext cx="2208146" cy="644575"/>
            </a:xfrm>
            <a:prstGeom prst="chevron">
              <a:avLst>
                <a:gd name="adj" fmla="val 1078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1600629" y="773404"/>
            <a:ext cx="645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 4</a:t>
            </a:r>
            <a:endParaRPr lang="ru-RU" sz="36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5860" y="401240"/>
            <a:ext cx="10307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Bahnschrift" panose="020B0502040204020203" pitchFamily="34" charset="0"/>
              </a:rPr>
              <a:t>п</a:t>
            </a:r>
            <a:r>
              <a:rPr lang="ru-RU" sz="36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ро КАТЕГОРИИ</a:t>
            </a:r>
            <a:endParaRPr lang="ru-RU" sz="36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-24627" y="6359608"/>
            <a:ext cx="12463701" cy="493826"/>
            <a:chOff x="-106707" y="6359608"/>
            <a:chExt cx="12545781" cy="493826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006419" y="6359608"/>
              <a:ext cx="7185580" cy="493826"/>
            </a:xfrm>
            <a:prstGeom prst="rect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420495" y="6368851"/>
              <a:ext cx="70185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Bahnschrift" panose="020B0502040204020203" pitchFamily="34" charset="0"/>
                  <a:sym typeface="Symbol" panose="05050102010706020507" pitchFamily="18" charset="2"/>
                </a:rPr>
                <a:t> </a:t>
              </a:r>
              <a:r>
                <a:rPr lang="ru-RU" sz="2400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БОЛЬШОЙ КРАЙ ДЛЯ МАЛОГО БИЗНЕСА</a:t>
              </a:r>
              <a:endParaRPr lang="ru-RU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-106707" y="6367120"/>
              <a:ext cx="12227855" cy="45719"/>
            </a:xfrm>
            <a:prstGeom prst="rect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1565389" y="645125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KRASMSP.RU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5361037" y="5684464"/>
            <a:ext cx="6975841" cy="338554"/>
            <a:chOff x="5384005" y="4048188"/>
            <a:chExt cx="6975841" cy="338554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5719559" y="4048188"/>
              <a:ext cx="664028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rPr>
                <a:t>ОБЩЕСТВЕННО-ПОЛЕЗНЫЕ ВИДЫ ДЕЯТЕЛЬНОСТИ</a:t>
              </a:r>
            </a:p>
          </p:txBody>
        </p:sp>
        <p:sp>
          <p:nvSpPr>
            <p:cNvPr id="50" name="Шеврон 49"/>
            <p:cNvSpPr/>
            <p:nvPr/>
          </p:nvSpPr>
          <p:spPr>
            <a:xfrm>
              <a:off x="5384005" y="4113000"/>
              <a:ext cx="282860" cy="212148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696590" y="3655573"/>
            <a:ext cx="6651947" cy="1812902"/>
            <a:chOff x="5656065" y="3212718"/>
            <a:chExt cx="6651947" cy="1812902"/>
          </a:xfrm>
        </p:grpSpPr>
        <p:sp>
          <p:nvSpPr>
            <p:cNvPr id="19" name="Овал 18"/>
            <p:cNvSpPr/>
            <p:nvPr/>
          </p:nvSpPr>
          <p:spPr>
            <a:xfrm>
              <a:off x="10124042" y="3272552"/>
              <a:ext cx="1825539" cy="17530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667725" y="4548357"/>
              <a:ext cx="664028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rPr>
                <a:t>ТРУДОУСТРОЙСТВО 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667725" y="3905970"/>
              <a:ext cx="664028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rPr>
                <a:t>РЕАЛИЗАЦИЯ ТОВАРОВ И УСЛУГ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656065" y="3212718"/>
              <a:ext cx="664028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rPr>
                <a:t>ПРОИЗВОДСТВО ТОВАРОВ И ОКАЗАНИЕ УСЛУГ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340541" y="3632373"/>
              <a:ext cx="1518364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rPr>
                <a:t>СОЦИАЛЬНО-</a:t>
              </a:r>
            </a:p>
            <a:p>
              <a:r>
                <a:rPr lang="ru-RU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rPr>
                <a:t>УЯЗВИМЫЕ</a:t>
              </a:r>
            </a:p>
            <a:p>
              <a:r>
                <a:rPr lang="ru-RU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rPr>
                <a:t>КАТЕГОРИИ </a:t>
              </a:r>
            </a:p>
            <a:p>
              <a:r>
                <a:rPr lang="ru-RU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rPr>
                <a:t>ГРАЖДАН</a:t>
              </a:r>
              <a:endPara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  <p:cxnSp>
          <p:nvCxnSpPr>
            <p:cNvPr id="52" name="Прямая со стрелкой 51"/>
            <p:cNvCxnSpPr/>
            <p:nvPr/>
          </p:nvCxnSpPr>
          <p:spPr>
            <a:xfrm flipH="1">
              <a:off x="7719174" y="4743523"/>
              <a:ext cx="2545280" cy="9982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prstDash val="dash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Шеврон 52"/>
          <p:cNvSpPr/>
          <p:nvPr/>
        </p:nvSpPr>
        <p:spPr>
          <a:xfrm>
            <a:off x="5361037" y="3722845"/>
            <a:ext cx="282860" cy="212148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Шеврон 53"/>
          <p:cNvSpPr/>
          <p:nvPr/>
        </p:nvSpPr>
        <p:spPr>
          <a:xfrm>
            <a:off x="5361037" y="4404638"/>
            <a:ext cx="282860" cy="212148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Шеврон 54"/>
          <p:cNvSpPr/>
          <p:nvPr/>
        </p:nvSpPr>
        <p:spPr>
          <a:xfrm>
            <a:off x="5362508" y="5058472"/>
            <a:ext cx="282860" cy="212148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H="1">
            <a:off x="10318155" y="3798996"/>
            <a:ext cx="450567" cy="1507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>
            <a:off x="9046830" y="4510712"/>
            <a:ext cx="1117738" cy="739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Группа 80"/>
          <p:cNvGrpSpPr/>
          <p:nvPr/>
        </p:nvGrpSpPr>
        <p:grpSpPr>
          <a:xfrm>
            <a:off x="5502628" y="1638688"/>
            <a:ext cx="6834250" cy="1631252"/>
            <a:chOff x="5502628" y="1638688"/>
            <a:chExt cx="6834250" cy="1631252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5502628" y="1638688"/>
              <a:ext cx="6834250" cy="1578626"/>
              <a:chOff x="3497402" y="1511876"/>
              <a:chExt cx="6834250" cy="1578626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3497402" y="1511876"/>
                <a:ext cx="6834250" cy="1017484"/>
                <a:chOff x="3497402" y="1511876"/>
                <a:chExt cx="6834250" cy="1017484"/>
              </a:xfrm>
            </p:grpSpPr>
            <p:sp>
              <p:nvSpPr>
                <p:cNvPr id="67" name="Прямоугольник 66"/>
                <p:cNvSpPr/>
                <p:nvPr/>
              </p:nvSpPr>
              <p:spPr>
                <a:xfrm>
                  <a:off x="3703024" y="2190806"/>
                  <a:ext cx="2643629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600" b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Bahnschrift" panose="020B0502040204020203" pitchFamily="34" charset="0"/>
                    </a:rPr>
                    <a:t>КОЛИЧЕСТВО</a:t>
                  </a: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3497402" y="1511876"/>
                  <a:ext cx="6834250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6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Bahnschrift" panose="020B0502040204020203" pitchFamily="34" charset="0"/>
                    </a:rPr>
                    <a:t>СОЦИАЛЬНОЕ ПРЕДПРИНИМАТЕЛЬСТВО В КРАСНОЯРСКОМ КРАЕ</a:t>
                  </a:r>
                  <a:endParaRPr lang="ru-RU" sz="1600" b="1" i="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Bahnschrift" panose="020B0502040204020203" pitchFamily="34" charset="0"/>
                  </a:endParaRPr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>
                <a:off x="5286811" y="2254554"/>
                <a:ext cx="924863" cy="835948"/>
                <a:chOff x="5822370" y="2319564"/>
                <a:chExt cx="924863" cy="835948"/>
              </a:xfrm>
            </p:grpSpPr>
            <p:sp>
              <p:nvSpPr>
                <p:cNvPr id="27" name="TextBox 22">
                  <a:extLst>
                    <a:ext uri="{FF2B5EF4-FFF2-40B4-BE49-F238E27FC236}">
                      <a16:creationId xmlns:a16="http://schemas.microsoft.com/office/drawing/2014/main" id="{6510406F-1FE9-C282-A237-3CDBE440D71C}"/>
                    </a:ext>
                  </a:extLst>
                </p:cNvPr>
                <p:cNvSpPr txBox="1"/>
                <p:nvPr/>
              </p:nvSpPr>
              <p:spPr>
                <a:xfrm>
                  <a:off x="5921144" y="2364661"/>
                  <a:ext cx="826089" cy="299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600"/>
                    </a:lnSpc>
                    <a:spcAft>
                      <a:spcPts val="0"/>
                    </a:spcAft>
                  </a:pPr>
                  <a:r>
                    <a:rPr lang="ru-RU" sz="2000" b="1" dirty="0" smtClean="0">
                      <a:solidFill>
                        <a:schemeClr val="bg1">
                          <a:lumMod val="65000"/>
                        </a:schemeClr>
                      </a:solidFill>
                      <a:latin typeface="Bahnschrift" panose="020B0502040204020203" pitchFamily="34" charset="0"/>
                      <a:ea typeface="Times New Roman" panose="02020603050405020304" pitchFamily="18" charset="0"/>
                    </a:rPr>
                    <a:t>2020</a:t>
                  </a:r>
                  <a:endParaRPr lang="ru-RU" sz="1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30" name="Прямая со стрелкой 29"/>
                <p:cNvCxnSpPr/>
                <p:nvPr/>
              </p:nvCxnSpPr>
              <p:spPr>
                <a:xfrm flipH="1" flipV="1">
                  <a:off x="5822370" y="2319564"/>
                  <a:ext cx="557" cy="835948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0" name="Группа 79"/>
            <p:cNvGrpSpPr/>
            <p:nvPr/>
          </p:nvGrpSpPr>
          <p:grpSpPr>
            <a:xfrm>
              <a:off x="7390811" y="2406007"/>
              <a:ext cx="1402102" cy="863933"/>
              <a:chOff x="7390811" y="2406007"/>
              <a:chExt cx="1402102" cy="863933"/>
            </a:xfrm>
          </p:grpSpPr>
          <p:sp>
            <p:nvSpPr>
              <p:cNvPr id="77" name="TextBox 22">
                <a:extLst>
                  <a:ext uri="{FF2B5EF4-FFF2-40B4-BE49-F238E27FC236}">
                    <a16:creationId xmlns:a16="http://schemas.microsoft.com/office/drawing/2014/main" id="{6510406F-1FE9-C282-A237-3CDBE440D71C}"/>
                  </a:ext>
                </a:extLst>
              </p:cNvPr>
              <p:cNvSpPr txBox="1"/>
              <p:nvPr/>
            </p:nvSpPr>
            <p:spPr>
              <a:xfrm>
                <a:off x="7874780" y="2406007"/>
                <a:ext cx="91813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1800"/>
                  </a:lnSpc>
                  <a:spcAft>
                    <a:spcPts val="0"/>
                  </a:spcAft>
                </a:pPr>
                <a:r>
                  <a:rPr lang="ru-RU" sz="2000" b="1" dirty="0" smtClean="0">
                    <a:solidFill>
                      <a:srgbClr val="CA351D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3</a:t>
                </a:r>
                <a:endParaRPr lang="ru-RU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  <a:ea typeface="Times New Roman" panose="02020603050405020304" pitchFamily="18" charset="0"/>
                </a:endParaRPr>
              </a:p>
              <a:p>
                <a:pPr algn="r">
                  <a:lnSpc>
                    <a:spcPts val="1800"/>
                  </a:lnSpc>
                  <a:spcAft>
                    <a:spcPts val="0"/>
                  </a:spcAft>
                </a:pPr>
                <a:r>
                  <a:rPr lang="ru-RU" sz="2000" b="1" dirty="0" smtClean="0">
                    <a:solidFill>
                      <a:srgbClr val="CA351D"/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39</a:t>
                </a:r>
              </a:p>
            </p:txBody>
          </p:sp>
          <p:sp>
            <p:nvSpPr>
              <p:cNvPr id="78" name="TextBox 22">
                <a:extLst>
                  <a:ext uri="{FF2B5EF4-FFF2-40B4-BE49-F238E27FC236}">
                    <a16:creationId xmlns:a16="http://schemas.microsoft.com/office/drawing/2014/main" id="{6510406F-1FE9-C282-A237-3CDBE440D71C}"/>
                  </a:ext>
                </a:extLst>
              </p:cNvPr>
              <p:cNvSpPr txBox="1"/>
              <p:nvPr/>
            </p:nvSpPr>
            <p:spPr>
              <a:xfrm>
                <a:off x="7403525" y="2649209"/>
                <a:ext cx="826089" cy="299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  <a:spcAft>
                    <a:spcPts val="0"/>
                  </a:spcAft>
                </a:pPr>
                <a:r>
                  <a:rPr lang="ru-RU" sz="2000" b="1" kern="1800" dirty="0" smtClean="0">
                    <a:solidFill>
                      <a:schemeClr val="bg1">
                        <a:lumMod val="65000"/>
                      </a:schemeClr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2021</a:t>
                </a:r>
                <a:endParaRPr lang="ru-RU" sz="2000" b="1" kern="1800" dirty="0" smtClean="0">
                  <a:solidFill>
                    <a:srgbClr val="CA351D"/>
                  </a:solidFill>
                  <a:latin typeface="Bahnschrift" panose="020B0502040204020203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9" name="TextBox 22">
                <a:extLst>
                  <a:ext uri="{FF2B5EF4-FFF2-40B4-BE49-F238E27FC236}">
                    <a16:creationId xmlns:a16="http://schemas.microsoft.com/office/drawing/2014/main" id="{6510406F-1FE9-C282-A237-3CDBE440D71C}"/>
                  </a:ext>
                </a:extLst>
              </p:cNvPr>
              <p:cNvSpPr txBox="1"/>
              <p:nvPr/>
            </p:nvSpPr>
            <p:spPr>
              <a:xfrm>
                <a:off x="7390811" y="2972423"/>
                <a:ext cx="967938" cy="297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ru-RU" sz="2800" b="1" dirty="0" smtClean="0">
                    <a:solidFill>
                      <a:schemeClr val="bg1">
                        <a:lumMod val="65000"/>
                      </a:schemeClr>
                    </a:solidFill>
                    <a:latin typeface="Bahnschrift" panose="020B0502040204020203" pitchFamily="34" charset="0"/>
                    <a:ea typeface="Times New Roman" panose="02020603050405020304" pitchFamily="18" charset="0"/>
                  </a:rPr>
                  <a:t>2022</a:t>
                </a:r>
                <a:endParaRPr lang="ru-RU" sz="2800" dirty="0">
                  <a:solidFill>
                    <a:schemeClr val="bg1">
                      <a:lumMod val="50000"/>
                    </a:schemeClr>
                  </a:solidFill>
                  <a:effectLst/>
                  <a:latin typeface="Bahnschrift" panose="020B0502040204020203" pitchFamily="34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82" name="Шеврон 81"/>
          <p:cNvSpPr/>
          <p:nvPr/>
        </p:nvSpPr>
        <p:spPr>
          <a:xfrm>
            <a:off x="5361791" y="2392979"/>
            <a:ext cx="282860" cy="212148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TextBox 22">
            <a:extLst>
              <a:ext uri="{FF2B5EF4-FFF2-40B4-BE49-F238E27FC236}">
                <a16:creationId xmlns:a16="http://schemas.microsoft.com/office/drawing/2014/main" id="{6510406F-1FE9-C282-A237-3CDBE440D71C}"/>
              </a:ext>
            </a:extLst>
          </p:cNvPr>
          <p:cNvSpPr txBox="1"/>
          <p:nvPr/>
        </p:nvSpPr>
        <p:spPr>
          <a:xfrm>
            <a:off x="7912396" y="2949448"/>
            <a:ext cx="918133" cy="33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sz="2800" b="1" dirty="0" smtClean="0">
                <a:solidFill>
                  <a:srgbClr val="CA351D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53</a:t>
            </a:r>
            <a:endParaRPr lang="ru-RU" sz="2800" dirty="0">
              <a:solidFill>
                <a:schemeClr val="bg1">
                  <a:lumMod val="50000"/>
                </a:schemeClr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339594"/>
            <a:ext cx="12210231" cy="1114451"/>
            <a:chOff x="-18232" y="1828801"/>
            <a:chExt cx="12210231" cy="26040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184007" y="3007592"/>
              <a:ext cx="2007992" cy="1425260"/>
            </a:xfrm>
            <a:prstGeom prst="rect">
              <a:avLst/>
            </a:prstGeom>
            <a:noFill/>
            <a:ln>
              <a:solidFill>
                <a:srgbClr val="02D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8232" y="1828801"/>
              <a:ext cx="11157735" cy="1915883"/>
            </a:xfrm>
            <a:prstGeom prst="rect">
              <a:avLst/>
            </a:prstGeom>
            <a:solidFill>
              <a:srgbClr val="EA4D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-18231" y="2499670"/>
              <a:ext cx="9165085" cy="1236519"/>
            </a:xfrm>
            <a:prstGeom prst="triangle">
              <a:avLst>
                <a:gd name="adj" fmla="val 0"/>
              </a:avLst>
            </a:prstGeom>
            <a:solidFill>
              <a:srgbClr val="F66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>
              <a:off x="35855" y="1828801"/>
              <a:ext cx="9165085" cy="1915884"/>
            </a:xfrm>
            <a:prstGeom prst="triangle">
              <a:avLst>
                <a:gd name="adj" fmla="val 7623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286748" y="3117930"/>
              <a:ext cx="1905251" cy="1153885"/>
            </a:xfrm>
            <a:prstGeom prst="rect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0286748" y="3375832"/>
              <a:ext cx="1295650" cy="106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Шеврон 10"/>
            <p:cNvSpPr/>
            <p:nvPr/>
          </p:nvSpPr>
          <p:spPr>
            <a:xfrm rot="16200000">
              <a:off x="9695656" y="2822029"/>
              <a:ext cx="2208146" cy="644575"/>
            </a:xfrm>
            <a:prstGeom prst="chevron">
              <a:avLst>
                <a:gd name="adj" fmla="val 1078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1600629" y="773404"/>
            <a:ext cx="645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Bahnschrift" panose="020B0502040204020203" pitchFamily="34" charset="0"/>
              </a:rPr>
              <a:t>5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55860" y="401240"/>
            <a:ext cx="10307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Bahnschrift" panose="020B0502040204020203" pitchFamily="34" charset="0"/>
              </a:rPr>
              <a:t>п</a:t>
            </a:r>
            <a:r>
              <a:rPr lang="ru-RU" sz="36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ро ГРАЖДАН</a:t>
            </a:r>
            <a:endParaRPr lang="ru-RU" sz="36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-24627" y="6359608"/>
            <a:ext cx="12463701" cy="493826"/>
            <a:chOff x="-106707" y="6359608"/>
            <a:chExt cx="12545781" cy="493826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006419" y="6359608"/>
              <a:ext cx="7185580" cy="493826"/>
            </a:xfrm>
            <a:prstGeom prst="rect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420495" y="6368851"/>
              <a:ext cx="70185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Bahnschrift" panose="020B0502040204020203" pitchFamily="34" charset="0"/>
                  <a:sym typeface="Symbol" panose="05050102010706020507" pitchFamily="18" charset="2"/>
                </a:rPr>
                <a:t> </a:t>
              </a:r>
              <a:r>
                <a:rPr lang="ru-RU" sz="2400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БОЛЬШОЙ КРАЙ ДЛЯ МАЛОГО БИЗНЕСА</a:t>
              </a:r>
              <a:endParaRPr lang="ru-RU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-106707" y="6367120"/>
              <a:ext cx="12227855" cy="45719"/>
            </a:xfrm>
            <a:prstGeom prst="rect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1565389" y="645125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KRASMSP.RU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38013" y="1777254"/>
            <a:ext cx="10762616" cy="4138878"/>
            <a:chOff x="838013" y="1661971"/>
            <a:chExt cx="10762616" cy="4138878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987578" y="1661971"/>
              <a:ext cx="10613051" cy="4138878"/>
              <a:chOff x="987578" y="1661971"/>
              <a:chExt cx="10613051" cy="4138878"/>
            </a:xfrm>
          </p:grpSpPr>
          <p:sp>
            <p:nvSpPr>
              <p:cNvPr id="86" name="Прямоугольник 85"/>
              <p:cNvSpPr/>
              <p:nvPr/>
            </p:nvSpPr>
            <p:spPr>
              <a:xfrm>
                <a:off x="987578" y="1661971"/>
                <a:ext cx="9214660" cy="4138878"/>
              </a:xfrm>
              <a:prstGeom prst="rect">
                <a:avLst/>
              </a:prstGeom>
              <a:noFill/>
              <a:ln w="76200">
                <a:solidFill>
                  <a:srgbClr val="02D3B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7" name="Группа 56"/>
              <p:cNvGrpSpPr/>
              <p:nvPr/>
            </p:nvGrpSpPr>
            <p:grpSpPr>
              <a:xfrm>
                <a:off x="1133763" y="1789096"/>
                <a:ext cx="10466866" cy="3629830"/>
                <a:chOff x="5851794" y="2376837"/>
                <a:chExt cx="7158033" cy="4713635"/>
              </a:xfrm>
            </p:grpSpPr>
            <p:grpSp>
              <p:nvGrpSpPr>
                <p:cNvPr id="58" name="Группа 57"/>
                <p:cNvGrpSpPr/>
                <p:nvPr/>
              </p:nvGrpSpPr>
              <p:grpSpPr>
                <a:xfrm>
                  <a:off x="5869518" y="2908171"/>
                  <a:ext cx="7140309" cy="4182301"/>
                  <a:chOff x="947051" y="1597452"/>
                  <a:chExt cx="8688676" cy="5165568"/>
                </a:xfrm>
              </p:grpSpPr>
              <p:sp>
                <p:nvSpPr>
                  <p:cNvPr id="60" name="Прямоугольник 59"/>
                  <p:cNvSpPr/>
                  <p:nvPr/>
                </p:nvSpPr>
                <p:spPr>
                  <a:xfrm>
                    <a:off x="947052" y="2233138"/>
                    <a:ext cx="8688675" cy="51831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ts val="1800"/>
                      </a:lnSpc>
                    </a:pPr>
                    <a:r>
                      <a:rPr lang="ru-RU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anose="020B0502040204020203" pitchFamily="34" charset="0"/>
                      </a:rPr>
                      <a:t>Пенсионеры </a:t>
                    </a:r>
                    <a:r>
                      <a:rPr lang="ru-RU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anose="020B0502040204020203" pitchFamily="34" charset="0"/>
                      </a:rPr>
                      <a:t>и (или) граждане </a:t>
                    </a:r>
                    <a:r>
                      <a:rPr lang="ru-RU" b="1" dirty="0" err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anose="020B0502040204020203" pitchFamily="34" charset="0"/>
                      </a:rPr>
                      <a:t>предпенсионного</a:t>
                    </a:r>
                    <a:r>
                      <a:rPr lang="ru-RU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anose="020B0502040204020203" pitchFamily="34" charset="0"/>
                      </a:rPr>
                      <a:t> </a:t>
                    </a:r>
                    <a:r>
                      <a:rPr lang="ru-RU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anose="020B0502040204020203" pitchFamily="34" charset="0"/>
                      </a:rPr>
                      <a:t>возраста</a:t>
                    </a:r>
                    <a:endParaRPr lang="ru-RU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hnschrift" panose="020B0502040204020203" pitchFamily="34" charset="0"/>
                    </a:endParaRPr>
                  </a:p>
                </p:txBody>
              </p:sp>
              <p:grpSp>
                <p:nvGrpSpPr>
                  <p:cNvPr id="61" name="Группа 60"/>
                  <p:cNvGrpSpPr/>
                  <p:nvPr/>
                </p:nvGrpSpPr>
                <p:grpSpPr>
                  <a:xfrm>
                    <a:off x="947051" y="2827686"/>
                    <a:ext cx="8303856" cy="3935334"/>
                    <a:chOff x="947051" y="2252723"/>
                    <a:chExt cx="8303856" cy="3935334"/>
                  </a:xfrm>
                </p:grpSpPr>
                <p:sp>
                  <p:nvSpPr>
                    <p:cNvPr id="63" name="Прямоугольник 62"/>
                    <p:cNvSpPr/>
                    <p:nvPr/>
                  </p:nvSpPr>
                  <p:spPr>
                    <a:xfrm>
                      <a:off x="947052" y="2252723"/>
                      <a:ext cx="7369940" cy="59236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ru-RU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Выпускники </a:t>
                      </a:r>
                      <a:r>
                        <a:rPr lang="ru-RU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детских домов в возрасте до 23 лет</a:t>
                      </a:r>
                    </a:p>
                  </p:txBody>
                </p:sp>
                <p:sp>
                  <p:nvSpPr>
                    <p:cNvPr id="65" name="Прямоугольник 64"/>
                    <p:cNvSpPr/>
                    <p:nvPr/>
                  </p:nvSpPr>
                  <p:spPr>
                    <a:xfrm>
                      <a:off x="947052" y="2921317"/>
                      <a:ext cx="8067118" cy="59236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ru-RU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Лица</a:t>
                      </a:r>
                      <a:r>
                        <a:rPr lang="ru-RU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, освобожденные из мест лишения свободы </a:t>
                      </a:r>
                      <a:r>
                        <a:rPr lang="ru-RU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и </a:t>
                      </a:r>
                      <a:r>
                        <a:rPr lang="ru-RU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имеющие неснятую </a:t>
                      </a:r>
                      <a:r>
                        <a:rPr lang="ru-RU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судимость</a:t>
                      </a:r>
                      <a:endParaRPr lang="ru-RU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anose="020B0502040204020203" pitchFamily="34" charset="0"/>
                      </a:endParaRPr>
                    </a:p>
                  </p:txBody>
                </p:sp>
                <p:sp>
                  <p:nvSpPr>
                    <p:cNvPr id="66" name="Прямоугольник 65"/>
                    <p:cNvSpPr/>
                    <p:nvPr/>
                  </p:nvSpPr>
                  <p:spPr>
                    <a:xfrm>
                      <a:off x="947051" y="3589911"/>
                      <a:ext cx="6182838" cy="59236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ru-RU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Беженцы </a:t>
                      </a:r>
                      <a:r>
                        <a:rPr lang="ru-RU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и вынужденные переселенцы</a:t>
                      </a:r>
                    </a:p>
                  </p:txBody>
                </p:sp>
                <p:sp>
                  <p:nvSpPr>
                    <p:cNvPr id="68" name="Прямоугольник 67"/>
                    <p:cNvSpPr/>
                    <p:nvPr/>
                  </p:nvSpPr>
                  <p:spPr>
                    <a:xfrm>
                      <a:off x="947052" y="4258505"/>
                      <a:ext cx="6182838" cy="59236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ru-RU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Малоимущие </a:t>
                      </a:r>
                      <a:r>
                        <a:rPr lang="ru-RU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граждане</a:t>
                      </a:r>
                    </a:p>
                  </p:txBody>
                </p:sp>
                <p:sp>
                  <p:nvSpPr>
                    <p:cNvPr id="69" name="Прямоугольник 68"/>
                    <p:cNvSpPr/>
                    <p:nvPr/>
                  </p:nvSpPr>
                  <p:spPr>
                    <a:xfrm>
                      <a:off x="947052" y="4927100"/>
                      <a:ext cx="8303855" cy="59236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ru-RU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Лица </a:t>
                      </a:r>
                      <a:r>
                        <a:rPr lang="ru-RU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без определенного места жительства и занятий</a:t>
                      </a:r>
                    </a:p>
                  </p:txBody>
                </p:sp>
                <p:sp>
                  <p:nvSpPr>
                    <p:cNvPr id="70" name="Прямоугольник 69"/>
                    <p:cNvSpPr/>
                    <p:nvPr/>
                  </p:nvSpPr>
                  <p:spPr>
                    <a:xfrm>
                      <a:off x="947052" y="5595692"/>
                      <a:ext cx="7564158" cy="592365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ru-RU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Граждане, признанные нуждающимися </a:t>
                      </a:r>
                      <a:r>
                        <a:rPr lang="ru-RU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в </a:t>
                      </a:r>
                      <a:r>
                        <a:rPr lang="ru-RU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" panose="020B0502040204020203" pitchFamily="34" charset="0"/>
                        </a:rPr>
                        <a:t>социальном обслуживании</a:t>
                      </a:r>
                    </a:p>
                  </p:txBody>
                </p:sp>
              </p:grpSp>
              <p:sp>
                <p:nvSpPr>
                  <p:cNvPr id="62" name="Прямоугольник 61"/>
                  <p:cNvSpPr/>
                  <p:nvPr/>
                </p:nvSpPr>
                <p:spPr>
                  <a:xfrm>
                    <a:off x="947053" y="1597452"/>
                    <a:ext cx="6396788" cy="55945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ts val="2000"/>
                      </a:lnSpc>
                    </a:pPr>
                    <a:r>
                      <a:rPr lang="ru-RU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anose="020B0502040204020203" pitchFamily="34" charset="0"/>
                      </a:rPr>
                      <a:t>Одинокие </a:t>
                    </a:r>
                    <a:r>
                      <a:rPr lang="ru-RU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" panose="020B0502040204020203" pitchFamily="34" charset="0"/>
                      </a:rPr>
                      <a:t>и (или) многодетные родители</a:t>
                    </a:r>
                  </a:p>
                </p:txBody>
              </p:sp>
            </p:grpSp>
            <p:sp>
              <p:nvSpPr>
                <p:cNvPr id="59" name="Прямоугольник 58"/>
                <p:cNvSpPr/>
                <p:nvPr/>
              </p:nvSpPr>
              <p:spPr>
                <a:xfrm>
                  <a:off x="5851794" y="2376837"/>
                  <a:ext cx="6216186" cy="4696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100"/>
                    </a:lnSpc>
                  </a:pPr>
                  <a:r>
                    <a:rPr lang="ru-RU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hnschrift" panose="020B0502040204020203" pitchFamily="34" charset="0"/>
                    </a:rPr>
                    <a:t>Инвалиды </a:t>
                  </a:r>
                  <a:r>
                    <a:rPr lang="ru-RU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hnschrift" panose="020B0502040204020203" pitchFamily="34" charset="0"/>
                    </a:rPr>
                    <a:t>и лица с ОВЗ</a:t>
                  </a:r>
                </a:p>
              </p:txBody>
            </p:sp>
          </p:grpSp>
        </p:grpSp>
        <p:sp>
          <p:nvSpPr>
            <p:cNvPr id="71" name="Шеврон 70"/>
            <p:cNvSpPr/>
            <p:nvPr/>
          </p:nvSpPr>
          <p:spPr>
            <a:xfrm>
              <a:off x="838013" y="1887487"/>
              <a:ext cx="282860" cy="212148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Шеврон 71"/>
            <p:cNvSpPr/>
            <p:nvPr/>
          </p:nvSpPr>
          <p:spPr>
            <a:xfrm>
              <a:off x="838013" y="2290239"/>
              <a:ext cx="282860" cy="212148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Шеврон 72"/>
            <p:cNvSpPr/>
            <p:nvPr/>
          </p:nvSpPr>
          <p:spPr>
            <a:xfrm>
              <a:off x="838013" y="2673757"/>
              <a:ext cx="282860" cy="212148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Шеврон 73"/>
            <p:cNvSpPr/>
            <p:nvPr/>
          </p:nvSpPr>
          <p:spPr>
            <a:xfrm>
              <a:off x="838013" y="3057275"/>
              <a:ext cx="282860" cy="212148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Шеврон 74"/>
            <p:cNvSpPr/>
            <p:nvPr/>
          </p:nvSpPr>
          <p:spPr>
            <a:xfrm>
              <a:off x="838013" y="3484394"/>
              <a:ext cx="282860" cy="212148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6" name="Шеврон 75"/>
            <p:cNvSpPr/>
            <p:nvPr/>
          </p:nvSpPr>
          <p:spPr>
            <a:xfrm>
              <a:off x="838013" y="3901254"/>
              <a:ext cx="282860" cy="212148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3" name="Шеврон 82"/>
            <p:cNvSpPr/>
            <p:nvPr/>
          </p:nvSpPr>
          <p:spPr>
            <a:xfrm>
              <a:off x="838013" y="4296467"/>
              <a:ext cx="282860" cy="212148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Шеврон 83"/>
            <p:cNvSpPr/>
            <p:nvPr/>
          </p:nvSpPr>
          <p:spPr>
            <a:xfrm>
              <a:off x="838013" y="4715327"/>
              <a:ext cx="282860" cy="212148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5" name="Шеврон 84"/>
            <p:cNvSpPr/>
            <p:nvPr/>
          </p:nvSpPr>
          <p:spPr>
            <a:xfrm>
              <a:off x="838013" y="5134187"/>
              <a:ext cx="282860" cy="212148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026" name="Picture 2" descr="Болезнь как приговор: государство активно строит &quot;тюрьмы для инвалидов&quot; —  Последние новости России и мира сегодня | Новые Извест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0" r="17900"/>
          <a:stretch/>
        </p:blipFill>
        <p:spPr bwMode="auto">
          <a:xfrm>
            <a:off x="9051977" y="4004745"/>
            <a:ext cx="2235554" cy="2235554"/>
          </a:xfrm>
          <a:prstGeom prst="flowChartConnector">
            <a:avLst/>
          </a:prstGeom>
          <a:noFill/>
          <a:ln w="76200">
            <a:solidFill>
              <a:srgbClr val="02D3B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Овал 86"/>
          <p:cNvSpPr/>
          <p:nvPr/>
        </p:nvSpPr>
        <p:spPr>
          <a:xfrm>
            <a:off x="10998272" y="2301269"/>
            <a:ext cx="415923" cy="414174"/>
          </a:xfrm>
          <a:prstGeom prst="ellipse">
            <a:avLst/>
          </a:prstGeom>
          <a:noFill/>
          <a:ln w="161925">
            <a:solidFill>
              <a:srgbClr val="02D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11557522" y="5083642"/>
            <a:ext cx="133405" cy="132844"/>
          </a:xfrm>
          <a:prstGeom prst="ellipse">
            <a:avLst/>
          </a:prstGeom>
          <a:noFill/>
          <a:ln w="161925">
            <a:solidFill>
              <a:srgbClr val="02D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11697831" y="3690785"/>
            <a:ext cx="850794" cy="847216"/>
          </a:xfrm>
          <a:prstGeom prst="ellipse">
            <a:avLst/>
          </a:prstGeom>
          <a:noFill/>
          <a:ln w="161925">
            <a:solidFill>
              <a:srgbClr val="02D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11622349" y="2945593"/>
            <a:ext cx="133405" cy="132844"/>
          </a:xfrm>
          <a:prstGeom prst="ellipse">
            <a:avLst/>
          </a:prstGeom>
          <a:noFill/>
          <a:ln w="161925">
            <a:solidFill>
              <a:srgbClr val="02D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10942711" y="3301836"/>
            <a:ext cx="415923" cy="414174"/>
          </a:xfrm>
          <a:prstGeom prst="ellipse">
            <a:avLst/>
          </a:prstGeom>
          <a:noFill/>
          <a:ln w="161925">
            <a:solidFill>
              <a:srgbClr val="02D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38013" y="1232339"/>
            <a:ext cx="8623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СОЦИАЛЬНО УЯЗВИМЫЕ КАТЕГОРИИ (ст. 24 № 209-ФЗ)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339594"/>
            <a:ext cx="12210230" cy="1114451"/>
            <a:chOff x="-18231" y="1828801"/>
            <a:chExt cx="12210230" cy="26040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9952246" y="3007592"/>
              <a:ext cx="2239753" cy="1425260"/>
            </a:xfrm>
            <a:prstGeom prst="rect">
              <a:avLst/>
            </a:prstGeom>
            <a:noFill/>
            <a:ln>
              <a:solidFill>
                <a:srgbClr val="02D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8231" y="1828801"/>
              <a:ext cx="11131062" cy="1915883"/>
            </a:xfrm>
            <a:prstGeom prst="rect">
              <a:avLst/>
            </a:prstGeom>
            <a:solidFill>
              <a:srgbClr val="EA4D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-18231" y="2499670"/>
              <a:ext cx="9165085" cy="1236519"/>
            </a:xfrm>
            <a:prstGeom prst="triangle">
              <a:avLst>
                <a:gd name="adj" fmla="val 0"/>
              </a:avLst>
            </a:prstGeom>
            <a:solidFill>
              <a:srgbClr val="F66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>
              <a:off x="35855" y="1828801"/>
              <a:ext cx="9165085" cy="1915884"/>
            </a:xfrm>
            <a:prstGeom prst="triangle">
              <a:avLst>
                <a:gd name="adj" fmla="val 7623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110506" y="3117930"/>
              <a:ext cx="2081493" cy="1153885"/>
            </a:xfrm>
            <a:prstGeom prst="rect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10110506" y="3386368"/>
              <a:ext cx="1471891" cy="106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1536835" y="809589"/>
            <a:ext cx="645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Bahnschrift" panose="020B0502040204020203" pitchFamily="34" charset="0"/>
              </a:rPr>
              <a:t>6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55859" y="401240"/>
            <a:ext cx="1086523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schemeClr val="bg1"/>
                </a:solidFill>
                <a:latin typeface="Bahnschrift" panose="020B0502040204020203" pitchFamily="34" charset="0"/>
              </a:rPr>
              <a:t>п</a:t>
            </a:r>
            <a:r>
              <a:rPr lang="ru-RU" sz="34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ро ДЕНЬГИ</a:t>
            </a:r>
            <a:endParaRPr lang="ru-RU" sz="34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-45563" y="6370438"/>
            <a:ext cx="12484637" cy="499621"/>
            <a:chOff x="-45563" y="6353813"/>
            <a:chExt cx="12484637" cy="49962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054865" y="6359608"/>
              <a:ext cx="7137134" cy="493826"/>
            </a:xfrm>
            <a:prstGeom prst="rect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420495" y="6368851"/>
              <a:ext cx="70185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Bahnschrift" panose="020B0502040204020203" pitchFamily="34" charset="0"/>
                  <a:sym typeface="Symbol" panose="05050102010706020507" pitchFamily="18" charset="2"/>
                </a:rPr>
                <a:t> </a:t>
              </a:r>
              <a:r>
                <a:rPr lang="ru-RU" sz="2400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БОЛЬШОЙ КРАЙ ДЛЯ МАЛОГО БИЗНЕСА</a:t>
              </a:r>
              <a:endParaRPr lang="ru-RU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-45563" y="6353813"/>
              <a:ext cx="12227855" cy="45719"/>
            </a:xfrm>
            <a:prstGeom prst="rect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565389" y="645125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KRASMSP.RU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41" name="Шеврон 40"/>
          <p:cNvSpPr/>
          <p:nvPr/>
        </p:nvSpPr>
        <p:spPr>
          <a:xfrm rot="16200000">
            <a:off x="10326299" y="624939"/>
            <a:ext cx="945016" cy="644575"/>
          </a:xfrm>
          <a:prstGeom prst="chevron">
            <a:avLst>
              <a:gd name="adj" fmla="val 1078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t="-256" r="24684" b="256"/>
          <a:stretch/>
        </p:blipFill>
        <p:spPr>
          <a:xfrm>
            <a:off x="500352" y="1443007"/>
            <a:ext cx="3725382" cy="3725382"/>
          </a:xfrm>
          <a:prstGeom prst="flowChartConnector">
            <a:avLst/>
          </a:prstGeom>
          <a:ln w="76200">
            <a:solidFill>
              <a:srgbClr val="02D3BE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2" r="25742"/>
          <a:stretch/>
        </p:blipFill>
        <p:spPr>
          <a:xfrm>
            <a:off x="3408371" y="3641591"/>
            <a:ext cx="2144673" cy="2144673"/>
          </a:xfrm>
          <a:prstGeom prst="flowChartConnector">
            <a:avLst/>
          </a:prstGeom>
          <a:ln w="76200">
            <a:solidFill>
              <a:srgbClr val="02D3BE"/>
            </a:solidFill>
          </a:ln>
        </p:spPr>
      </p:pic>
      <p:grpSp>
        <p:nvGrpSpPr>
          <p:cNvPr id="2" name="Группа 1"/>
          <p:cNvGrpSpPr/>
          <p:nvPr/>
        </p:nvGrpSpPr>
        <p:grpSpPr>
          <a:xfrm>
            <a:off x="4338612" y="1430367"/>
            <a:ext cx="5516590" cy="892181"/>
            <a:chOff x="4810237" y="1452693"/>
            <a:chExt cx="5516590" cy="892181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810237" y="1452693"/>
              <a:ext cx="55165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</a:rPr>
                <a:t>ГРАНТЫ ДО </a:t>
              </a:r>
              <a:r>
                <a:rPr lang="ru-RU" sz="3200" b="1" dirty="0" smtClean="0">
                  <a:solidFill>
                    <a:srgbClr val="FF0000"/>
                  </a:solidFill>
                  <a:latin typeface="Bahnschrift" panose="020B0502040204020203" pitchFamily="34" charset="0"/>
                </a:rPr>
                <a:t>500 ТЫС. РУБ</a:t>
              </a:r>
              <a:r>
                <a:rPr lang="ru-RU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</a:rPr>
                <a:t>:</a:t>
              </a:r>
              <a:endPara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661007" y="1975542"/>
              <a:ext cx="440816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2D3BE"/>
                  </a:solidFill>
                  <a:latin typeface="Bahnschrift" panose="020B0502040204020203" pitchFamily="34" charset="0"/>
                </a:rPr>
                <a:t>* АРКТИЧЕСКАЯ ЗОНА </a:t>
              </a:r>
              <a:r>
                <a: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</a:rPr>
                <a:t>ДО </a:t>
              </a:r>
              <a:r>
                <a:rPr lang="ru-RU" b="1" dirty="0" smtClean="0">
                  <a:solidFill>
                    <a:srgbClr val="FF0000"/>
                  </a:solidFill>
                  <a:latin typeface="Bahnschrift" panose="020B0502040204020203" pitchFamily="34" charset="0"/>
                </a:rPr>
                <a:t>1 МЛН. РУБ</a:t>
              </a:r>
              <a:endParaRPr lang="ru-RU" b="1" dirty="0">
                <a:solidFill>
                  <a:srgbClr val="FF0000"/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6215040" y="4309123"/>
            <a:ext cx="6224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ЛЬГОТНЫЕ СТАВКИ </a:t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</a:b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ПО МИКРОФИНАНСИРОВАНИЮ </a:t>
            </a:r>
            <a:r>
              <a:rPr lang="ru-RU" sz="2000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ОТ 3,75%</a:t>
            </a:r>
            <a:endParaRPr lang="ru-RU" sz="20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136212" y="5092386"/>
            <a:ext cx="7843202" cy="783554"/>
            <a:chOff x="4711147" y="3479015"/>
            <a:chExt cx="7843202" cy="783554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6330315" y="3551010"/>
              <a:ext cx="62240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</a:rPr>
                <a:t>ИНФРАСТРУКТУРА ПОДДЕРЖКИ-</a:t>
              </a:r>
            </a:p>
            <a:p>
              <a:r>
                <a: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</a:rPr>
                <a:t>СОЦИАЛЬНЫЙ КЛАСТЕР</a:t>
              </a:r>
              <a:endParaRPr lang="ru-RU" b="1" dirty="0">
                <a:solidFill>
                  <a:srgbClr val="FF0000"/>
                </a:solidFill>
                <a:latin typeface="Bahnschrift" panose="020B0502040204020203" pitchFamily="34" charset="0"/>
              </a:endParaRPr>
            </a:p>
          </p:txBody>
        </p:sp>
        <p:pic>
          <p:nvPicPr>
            <p:cNvPr id="40" name="Picture 6" descr="В Коми введен федеральный фирменный стиль &quot;Мой бизнес&quot; | Комиинформ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00" t="15319" r="13421" b="18503"/>
            <a:stretch/>
          </p:blipFill>
          <p:spPr bwMode="auto">
            <a:xfrm>
              <a:off x="4711147" y="3479015"/>
              <a:ext cx="1540341" cy="783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955563" y="1536527"/>
            <a:ext cx="7213920" cy="1338191"/>
            <a:chOff x="3831172" y="1466119"/>
            <a:chExt cx="7213920" cy="133819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5054865" y="2404200"/>
              <a:ext cx="59902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</a:rPr>
                <a:t>НА ФИНАНСИРОВАНИЕ ЗАТРАТ </a:t>
              </a:r>
              <a:r>
                <a:rPr lang="ru-RU" sz="2000" b="1" dirty="0" smtClean="0">
                  <a:solidFill>
                    <a:srgbClr val="FF0000"/>
                  </a:solidFill>
                  <a:latin typeface="Bahnschrift" panose="020B0502040204020203" pitchFamily="34" charset="0"/>
                </a:rPr>
                <a:t>ДО 75%</a:t>
              </a:r>
              <a:endParaRPr lang="ru-RU" sz="2000" b="1" dirty="0">
                <a:solidFill>
                  <a:srgbClr val="FF0000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48" name="Шеврон 47"/>
            <p:cNvSpPr/>
            <p:nvPr/>
          </p:nvSpPr>
          <p:spPr>
            <a:xfrm>
              <a:off x="3831172" y="1466119"/>
              <a:ext cx="383049" cy="320215"/>
            </a:xfrm>
            <a:prstGeom prst="chevron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869336" y="2952441"/>
            <a:ext cx="5990227" cy="1716193"/>
            <a:chOff x="5313800" y="2354791"/>
            <a:chExt cx="5990227" cy="1716193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313800" y="2354791"/>
              <a:ext cx="599022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</a:rPr>
                <a:t>НА РАСШИРЕНИЕ ДЕЯТЕЛЬНОСТИ ПРИ РЕАЛИЗАЦИИ РАНЕЕ СОЗДАННОГО ПРОЕКТА: </a:t>
              </a:r>
              <a:r>
                <a:rPr lang="ru-RU" sz="1600" b="1" dirty="0" smtClean="0">
                  <a:solidFill>
                    <a:srgbClr val="02D3BE"/>
                  </a:solidFill>
                  <a:latin typeface="Bahnschrift" panose="020B0502040204020203" pitchFamily="34" charset="0"/>
                </a:rPr>
                <a:t>АРЕНДА, РЕМОНТ, ПРИОБРЕТЕНИЕ ОСНОВНЫХ СРЕДСТВ, ЖКХ И ПР. </a:t>
              </a:r>
              <a:endParaRPr lang="ru-RU" sz="1600" b="1" dirty="0">
                <a:solidFill>
                  <a:srgbClr val="02D3BE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51" name="Шеврон 50"/>
            <p:cNvSpPr/>
            <p:nvPr/>
          </p:nvSpPr>
          <p:spPr>
            <a:xfrm>
              <a:off x="5321303" y="3750769"/>
              <a:ext cx="383049" cy="320215"/>
            </a:xfrm>
            <a:prstGeom prst="chevron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485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атериальная помощь пенсионерам в период кризиса | Готовлюсь к выходу на  пенсию | Дзе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22" r="11766"/>
          <a:stretch/>
        </p:blipFill>
        <p:spPr bwMode="auto">
          <a:xfrm>
            <a:off x="-126664" y="-9406"/>
            <a:ext cx="5057947" cy="686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-35856" y="338683"/>
            <a:ext cx="12210230" cy="1114451"/>
            <a:chOff x="-18231" y="1828801"/>
            <a:chExt cx="12210230" cy="26040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192115" y="3007592"/>
              <a:ext cx="1999884" cy="1425260"/>
            </a:xfrm>
            <a:prstGeom prst="rect">
              <a:avLst/>
            </a:prstGeom>
            <a:noFill/>
            <a:ln>
              <a:solidFill>
                <a:srgbClr val="02D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8231" y="1828801"/>
              <a:ext cx="11151704" cy="1915883"/>
            </a:xfrm>
            <a:prstGeom prst="rect">
              <a:avLst/>
            </a:prstGeom>
            <a:solidFill>
              <a:srgbClr val="EA4D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-18231" y="2499670"/>
              <a:ext cx="9165085" cy="1236519"/>
            </a:xfrm>
            <a:prstGeom prst="triangle">
              <a:avLst>
                <a:gd name="adj" fmla="val 0"/>
              </a:avLst>
            </a:prstGeom>
            <a:solidFill>
              <a:srgbClr val="F66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>
              <a:off x="35855" y="1828801"/>
              <a:ext cx="9165085" cy="1915884"/>
            </a:xfrm>
            <a:prstGeom prst="triangle">
              <a:avLst>
                <a:gd name="adj" fmla="val 7623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279915" y="3117930"/>
              <a:ext cx="1912084" cy="1153885"/>
            </a:xfrm>
            <a:prstGeom prst="rect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10279916" y="3439612"/>
              <a:ext cx="1302482" cy="135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Шеврон 10"/>
            <p:cNvSpPr/>
            <p:nvPr/>
          </p:nvSpPr>
          <p:spPr>
            <a:xfrm rot="16200000">
              <a:off x="9676503" y="2926321"/>
              <a:ext cx="2208145" cy="644575"/>
            </a:xfrm>
            <a:prstGeom prst="chevron">
              <a:avLst>
                <a:gd name="adj" fmla="val 1078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11089" y="2107399"/>
              <a:ext cx="10324076" cy="1366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sz="3200" b="1" dirty="0">
                  <a:solidFill>
                    <a:prstClr val="white"/>
                  </a:solidFill>
                  <a:latin typeface="Bahnschrift" panose="020B0502040204020203" pitchFamily="34" charset="0"/>
                </a:rPr>
                <a:t>п</a:t>
              </a:r>
              <a:r>
                <a:rPr lang="ru-RU" sz="3200" b="1" dirty="0" smtClean="0">
                  <a:solidFill>
                    <a:prstClr val="white"/>
                  </a:solidFill>
                  <a:latin typeface="Bahnschrift" panose="020B0502040204020203" pitchFamily="34" charset="0"/>
                </a:rPr>
                <a:t>ро РЕКОМЕНДАЦИИ</a:t>
              </a:r>
              <a:endPara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11600629" y="773404"/>
            <a:ext cx="645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7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3" name="AutoShape 2" descr="⬇ Скачать картинки Мегафон, стоковые фото Мегафон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-35856" y="6339691"/>
            <a:ext cx="12474930" cy="513743"/>
            <a:chOff x="-35856" y="6339691"/>
            <a:chExt cx="12474930" cy="513743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4921299" y="6359608"/>
              <a:ext cx="7270700" cy="493826"/>
            </a:xfrm>
            <a:prstGeom prst="rect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420495" y="6368851"/>
              <a:ext cx="70185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  <a:sym typeface="Symbol" panose="05050102010706020507" pitchFamily="18" charset="2"/>
                </a:rPr>
                <a:t> </a:t>
              </a: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БОЛЬШОЙ КРАЙ ДЛЯ МАЛОГО БИЗНЕСА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-35856" y="6339691"/>
              <a:ext cx="12227855" cy="45719"/>
            </a:xfrm>
            <a:prstGeom prst="rect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Прямоугольник 93"/>
          <p:cNvSpPr/>
          <p:nvPr/>
        </p:nvSpPr>
        <p:spPr>
          <a:xfrm>
            <a:off x="1565389" y="645125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KRASMSP.RU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91" name="Прямоугольник 90"/>
          <p:cNvSpPr/>
          <p:nvPr/>
        </p:nvSpPr>
        <p:spPr>
          <a:xfrm flipV="1">
            <a:off x="5420495" y="1562035"/>
            <a:ext cx="4609958" cy="45719"/>
          </a:xfrm>
          <a:prstGeom prst="rect">
            <a:avLst/>
          </a:prstGeom>
          <a:solidFill>
            <a:srgbClr val="02D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Picture 4" descr="Материальная помощь пенсионерам в период кризиса | Готовлюсь к выходу на  пенсию | Дзен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r="3782"/>
          <a:stretch/>
        </p:blipFill>
        <p:spPr bwMode="auto">
          <a:xfrm>
            <a:off x="-29035" y="1260142"/>
            <a:ext cx="4960318" cy="496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5308324" y="3208372"/>
            <a:ext cx="5866108" cy="647867"/>
            <a:chOff x="5310568" y="3354523"/>
            <a:chExt cx="5866108" cy="647867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5534025" y="3354523"/>
              <a:ext cx="5077544" cy="6478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5786390" y="3458333"/>
              <a:ext cx="53902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</a:rPr>
                <a:t>ОБРАЗОВАТЕЛЬНАЯ ПОДДЕРЖКА</a:t>
              </a:r>
              <a:endPara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53" name="Шеврон 52"/>
            <p:cNvSpPr/>
            <p:nvPr/>
          </p:nvSpPr>
          <p:spPr>
            <a:xfrm>
              <a:off x="5310568" y="3483806"/>
              <a:ext cx="407539" cy="322940"/>
            </a:xfrm>
            <a:prstGeom prst="chevron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313662" y="3958158"/>
            <a:ext cx="5297907" cy="647867"/>
            <a:chOff x="5313662" y="3963118"/>
            <a:chExt cx="5297907" cy="647867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5534025" y="3963118"/>
              <a:ext cx="5077544" cy="6478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788221" y="4071705"/>
              <a:ext cx="43067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</a:rPr>
                <a:t>ИНФОРМАЦИОННАЯ ПОДДЕРЖКА</a:t>
              </a:r>
              <a:endPara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54" name="Шеврон 53"/>
            <p:cNvSpPr/>
            <p:nvPr/>
          </p:nvSpPr>
          <p:spPr>
            <a:xfrm>
              <a:off x="5313662" y="4095091"/>
              <a:ext cx="407539" cy="322940"/>
            </a:xfrm>
            <a:prstGeom prst="chevron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308028" y="1695211"/>
            <a:ext cx="6356955" cy="647867"/>
            <a:chOff x="5313999" y="1971675"/>
            <a:chExt cx="6356955" cy="647867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5539996" y="1971675"/>
              <a:ext cx="5077544" cy="6478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Шеврон 61"/>
            <p:cNvSpPr/>
            <p:nvPr/>
          </p:nvSpPr>
          <p:spPr>
            <a:xfrm>
              <a:off x="5313999" y="2139596"/>
              <a:ext cx="407539" cy="322940"/>
            </a:xfrm>
            <a:prstGeom prst="chevron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5786390" y="1973211"/>
              <a:ext cx="58845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</a:rPr>
                <a:t>КОНСУЛЬТАЦИОННАЯ И МЕТОДИЧЕСКАЯ ПОДДЕРЖКА</a:t>
              </a:r>
              <a:endPara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308028" y="2444997"/>
            <a:ext cx="6507225" cy="661456"/>
            <a:chOff x="5308028" y="2666293"/>
            <a:chExt cx="6507225" cy="66145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5534026" y="2666293"/>
              <a:ext cx="5077544" cy="6478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Шеврон 45"/>
            <p:cNvSpPr/>
            <p:nvPr/>
          </p:nvSpPr>
          <p:spPr>
            <a:xfrm>
              <a:off x="5308028" y="2810783"/>
              <a:ext cx="407539" cy="322940"/>
            </a:xfrm>
            <a:prstGeom prst="chevron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5786391" y="2681418"/>
              <a:ext cx="60288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</a:rPr>
                <a:t>СОДЕЙСТВИЕ В РАЗВИТИИ </a:t>
              </a:r>
            </a:p>
            <a:p>
              <a:r>
                <a: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</a:rPr>
                <a:t>МЕЖРЕГИОНАЛЬНОГО СОТРУДНИЧЕСТВА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288830" y="4707944"/>
            <a:ext cx="5303541" cy="647867"/>
            <a:chOff x="5308028" y="4603364"/>
            <a:chExt cx="5303541" cy="647867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5534025" y="4603364"/>
              <a:ext cx="5077544" cy="6478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786391" y="4724395"/>
              <a:ext cx="43084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</a:rPr>
                <a:t>ФИНАНСОВЫЕ МЕРЫ ПОДДЕРЖКИ</a:t>
              </a:r>
              <a:endPara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71" name="Шеврон 70"/>
            <p:cNvSpPr/>
            <p:nvPr/>
          </p:nvSpPr>
          <p:spPr>
            <a:xfrm>
              <a:off x="5308028" y="4750689"/>
              <a:ext cx="407539" cy="322940"/>
            </a:xfrm>
            <a:prstGeom prst="chevron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288830" y="5457728"/>
            <a:ext cx="5303541" cy="647867"/>
            <a:chOff x="5308028" y="5219580"/>
            <a:chExt cx="5303541" cy="647867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5534025" y="5219580"/>
              <a:ext cx="5077544" cy="6478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786391" y="5336880"/>
              <a:ext cx="43084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</a:rPr>
                <a:t>ИМУЩЕСТВЕННАЯ ПОДДЕРЖКА</a:t>
              </a:r>
              <a:endPara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73" name="Шеврон 72"/>
            <p:cNvSpPr/>
            <p:nvPr/>
          </p:nvSpPr>
          <p:spPr>
            <a:xfrm>
              <a:off x="5308028" y="5361675"/>
              <a:ext cx="407539" cy="322940"/>
            </a:xfrm>
            <a:prstGeom prst="chevron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5308028" y="1278283"/>
            <a:ext cx="83403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ПРЕДЛАГАЕМЫЕ МЕРОПРИЯТИЯ МУНИЦИПАЛЬНОЙ ПРОГРАММЫ</a:t>
            </a:r>
          </a:p>
          <a:p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48" name="Шеврон 47"/>
          <p:cNvSpPr/>
          <p:nvPr/>
        </p:nvSpPr>
        <p:spPr>
          <a:xfrm>
            <a:off x="10710534" y="2192934"/>
            <a:ext cx="736945" cy="3450679"/>
          </a:xfrm>
          <a:prstGeom prst="chevron">
            <a:avLst>
              <a:gd name="adj" fmla="val 71393"/>
            </a:avLst>
          </a:prstGeom>
          <a:solidFill>
            <a:srgbClr val="02D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5400000">
            <a:off x="9521772" y="3770515"/>
            <a:ext cx="4255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СОЦИАЛЬНОЕ ПРЕДПРИНИМАТЕЛЬСТВО</a:t>
            </a:r>
          </a:p>
          <a:p>
            <a:endParaRPr lang="ru-RU" sz="12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339594"/>
            <a:ext cx="12210230" cy="1114451"/>
            <a:chOff x="-18231" y="1828801"/>
            <a:chExt cx="12210230" cy="26040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9952246" y="3007592"/>
              <a:ext cx="2239753" cy="1425260"/>
            </a:xfrm>
            <a:prstGeom prst="rect">
              <a:avLst/>
            </a:prstGeom>
            <a:noFill/>
            <a:ln>
              <a:solidFill>
                <a:srgbClr val="02D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8231" y="1828801"/>
              <a:ext cx="11131062" cy="1915883"/>
            </a:xfrm>
            <a:prstGeom prst="rect">
              <a:avLst/>
            </a:prstGeom>
            <a:solidFill>
              <a:srgbClr val="EA4D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-18231" y="2499670"/>
              <a:ext cx="9165085" cy="1236519"/>
            </a:xfrm>
            <a:prstGeom prst="triangle">
              <a:avLst>
                <a:gd name="adj" fmla="val 0"/>
              </a:avLst>
            </a:prstGeom>
            <a:solidFill>
              <a:srgbClr val="F66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>
              <a:off x="35855" y="1828801"/>
              <a:ext cx="9165085" cy="1915884"/>
            </a:xfrm>
            <a:prstGeom prst="triangle">
              <a:avLst>
                <a:gd name="adj" fmla="val 7623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110506" y="3117930"/>
              <a:ext cx="2081493" cy="1153885"/>
            </a:xfrm>
            <a:prstGeom prst="rect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10110506" y="3386368"/>
              <a:ext cx="1471891" cy="106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1536835" y="809589"/>
            <a:ext cx="645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 8</a:t>
            </a:r>
            <a:endParaRPr lang="ru-RU" sz="36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5859" y="401240"/>
            <a:ext cx="1086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Bahnschrift" panose="020B0502040204020203" pitchFamily="34" charset="0"/>
              </a:rPr>
              <a:t>п</a:t>
            </a:r>
            <a:r>
              <a:rPr lang="ru-RU" sz="32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ро ПОТЕНЦИАЛ</a:t>
            </a:r>
            <a:endParaRPr lang="ru-RU" sz="32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-45563" y="6370438"/>
            <a:ext cx="12484637" cy="499621"/>
            <a:chOff x="-45563" y="6353813"/>
            <a:chExt cx="12484637" cy="49962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054865" y="6359608"/>
              <a:ext cx="7137134" cy="493826"/>
            </a:xfrm>
            <a:prstGeom prst="rect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420495" y="6368851"/>
              <a:ext cx="70185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Bahnschrift" panose="020B0502040204020203" pitchFamily="34" charset="0"/>
                  <a:sym typeface="Symbol" panose="05050102010706020507" pitchFamily="18" charset="2"/>
                </a:rPr>
                <a:t> </a:t>
              </a:r>
              <a:r>
                <a:rPr lang="ru-RU" sz="2400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БОЛЬШОЙ КРАЙ ДЛЯ МАЛОГО БИЗНЕСА</a:t>
              </a:r>
              <a:endParaRPr lang="ru-RU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-45563" y="6353813"/>
              <a:ext cx="12227855" cy="45719"/>
            </a:xfrm>
            <a:prstGeom prst="rect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565389" y="645125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KRASMSP.RU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41" name="Шеврон 40"/>
          <p:cNvSpPr/>
          <p:nvPr/>
        </p:nvSpPr>
        <p:spPr>
          <a:xfrm rot="16200000">
            <a:off x="10326299" y="624939"/>
            <a:ext cx="945016" cy="644575"/>
          </a:xfrm>
          <a:prstGeom prst="chevron">
            <a:avLst>
              <a:gd name="adj" fmla="val 1078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363043" y="1335359"/>
            <a:ext cx="6742804" cy="4855617"/>
            <a:chOff x="615367" y="1421675"/>
            <a:chExt cx="6742804" cy="4855617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615367" y="1421675"/>
              <a:ext cx="6742804" cy="4855617"/>
              <a:chOff x="1282433" y="1447965"/>
              <a:chExt cx="6742804" cy="4855617"/>
            </a:xfrm>
          </p:grpSpPr>
          <p:sp>
            <p:nvSpPr>
              <p:cNvPr id="32" name="Блок-схема: узел 31"/>
              <p:cNvSpPr/>
              <p:nvPr/>
            </p:nvSpPr>
            <p:spPr>
              <a:xfrm>
                <a:off x="3466210" y="1447965"/>
                <a:ext cx="4559027" cy="4559027"/>
              </a:xfrm>
              <a:prstGeom prst="flowChartConnector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chemeClr val="tx1"/>
                    </a:solidFill>
                    <a:prstDash val="sysDot"/>
                  </a:ln>
                </a:endParaRPr>
              </a:p>
            </p:txBody>
          </p:sp>
          <p:grpSp>
            <p:nvGrpSpPr>
              <p:cNvPr id="13" name="Группа 12"/>
              <p:cNvGrpSpPr/>
              <p:nvPr/>
            </p:nvGrpSpPr>
            <p:grpSpPr>
              <a:xfrm>
                <a:off x="1282433" y="2591597"/>
                <a:ext cx="6665242" cy="3711985"/>
                <a:chOff x="1282433" y="2591597"/>
                <a:chExt cx="6665242" cy="3711985"/>
              </a:xfrm>
            </p:grpSpPr>
            <p:sp>
              <p:nvSpPr>
                <p:cNvPr id="2" name="Блок-схема: узел 1"/>
                <p:cNvSpPr/>
                <p:nvPr/>
              </p:nvSpPr>
              <p:spPr>
                <a:xfrm>
                  <a:off x="1282433" y="2591597"/>
                  <a:ext cx="3711985" cy="3711985"/>
                </a:xfrm>
                <a:prstGeom prst="flowChartConnector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>
                <a:xfrm>
                  <a:off x="1282433" y="4439735"/>
                  <a:ext cx="3718031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ahnschrift" panose="020B0502040204020203" pitchFamily="34" charset="0"/>
                    </a:rPr>
                    <a:t>ПРЕДПРИНИМАТЕЛЬСТВО</a:t>
                  </a:r>
                </a:p>
                <a:p>
                  <a:r>
                    <a:rPr lang="ru-RU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ahnschrift" panose="020B0502040204020203" pitchFamily="34" charset="0"/>
                    </a:rPr>
                    <a:t>      </a:t>
                  </a:r>
                  <a:endParaRPr lang="ru-RU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</a:endParaRPr>
                </a:p>
              </p:txBody>
            </p:sp>
            <p:sp>
              <p:nvSpPr>
                <p:cNvPr id="37" name="Прямоугольник 36"/>
                <p:cNvSpPr/>
                <p:nvPr/>
              </p:nvSpPr>
              <p:spPr>
                <a:xfrm>
                  <a:off x="5071979" y="3758967"/>
                  <a:ext cx="287569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ahnschrift" panose="020B0502040204020203" pitchFamily="34" charset="0"/>
                    </a:rPr>
                    <a:t>ИП (ООО), РЕАЛИЗУЮЩИЕ СОЦИАЛЬНЫЙ ЗАКАЗ</a:t>
                  </a:r>
                  <a:endParaRPr lang="ru-RU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</a:endParaRPr>
                </a:p>
              </p:txBody>
            </p:sp>
            <p:sp>
              <p:nvSpPr>
                <p:cNvPr id="38" name="Прямоугольник 37"/>
                <p:cNvSpPr/>
                <p:nvPr/>
              </p:nvSpPr>
              <p:spPr>
                <a:xfrm>
                  <a:off x="2405664" y="3962106"/>
                  <a:ext cx="3718031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9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ahnschrift" panose="020B0502040204020203" pitchFamily="34" charset="0"/>
                    </a:rPr>
                    <a:t>СОЦИАЛЬНОЕ </a:t>
                  </a:r>
                </a:p>
                <a:p>
                  <a:pPr algn="ctr"/>
                  <a:r>
                    <a:rPr lang="ru-RU" sz="9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Bahnschrift" panose="020B0502040204020203" pitchFamily="34" charset="0"/>
                    </a:rPr>
                    <a:t>ПРЕДПРИНИМАТЕЛЬСТВО</a:t>
                  </a:r>
                  <a:endParaRPr lang="ru-RU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</a:endParaRPr>
                </a:p>
              </p:txBody>
            </p:sp>
          </p:grpSp>
        </p:grpSp>
        <p:pic>
          <p:nvPicPr>
            <p:cNvPr id="2050" name="Picture 2" descr="Опыт работы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 bwMode="auto">
            <a:xfrm>
              <a:off x="3896582" y="1694851"/>
              <a:ext cx="1655600" cy="1655600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Социальные стационарозамещающие услуги пожилым гражданам и инвалидам: новые  правила. | Законы | Казак Анатолий, 03 мая 202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22" t="414" r="19012" b="-414"/>
            <a:stretch/>
          </p:blipFill>
          <p:spPr bwMode="auto">
            <a:xfrm>
              <a:off x="5778836" y="4565484"/>
              <a:ext cx="880611" cy="880611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Старшему поколению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3" r="16583"/>
            <a:stretch/>
          </p:blipFill>
          <p:spPr bwMode="auto">
            <a:xfrm>
              <a:off x="4311375" y="4384957"/>
              <a:ext cx="1240807" cy="1240807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Общая информация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3" r="16583"/>
            <a:stretch/>
          </p:blipFill>
          <p:spPr bwMode="auto">
            <a:xfrm>
              <a:off x="5631647" y="2398837"/>
              <a:ext cx="1244109" cy="1244109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9" name="Овал 118"/>
          <p:cNvSpPr/>
          <p:nvPr/>
        </p:nvSpPr>
        <p:spPr>
          <a:xfrm>
            <a:off x="1710924" y="2094528"/>
            <a:ext cx="125759" cy="125230"/>
          </a:xfrm>
          <a:prstGeom prst="ellipse">
            <a:avLst/>
          </a:prstGeom>
          <a:noFill/>
          <a:ln w="161925">
            <a:solidFill>
              <a:srgbClr val="02D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306540" y="2271628"/>
            <a:ext cx="879716" cy="876017"/>
          </a:xfrm>
          <a:prstGeom prst="ellipse">
            <a:avLst/>
          </a:prstGeom>
          <a:noFill/>
          <a:ln w="161925">
            <a:solidFill>
              <a:srgbClr val="02D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1064950" y="1482414"/>
            <a:ext cx="415923" cy="414174"/>
          </a:xfrm>
          <a:prstGeom prst="ellipse">
            <a:avLst/>
          </a:prstGeom>
          <a:noFill/>
          <a:ln w="161925">
            <a:solidFill>
              <a:srgbClr val="02D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0058399" y="4818388"/>
            <a:ext cx="702799" cy="699844"/>
          </a:xfrm>
          <a:prstGeom prst="ellipse">
            <a:avLst/>
          </a:prstGeom>
          <a:noFill/>
          <a:ln w="161925">
            <a:solidFill>
              <a:srgbClr val="02D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1005303" y="4382324"/>
            <a:ext cx="125759" cy="125230"/>
          </a:xfrm>
          <a:prstGeom prst="ellipse">
            <a:avLst/>
          </a:prstGeom>
          <a:noFill/>
          <a:ln w="161925">
            <a:solidFill>
              <a:srgbClr val="02D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0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" y="0"/>
            <a:ext cx="4916388" cy="6858000"/>
          </a:xfrm>
          <a:prstGeom prst="rect">
            <a:avLst/>
          </a:prstGeom>
          <a:solidFill>
            <a:srgbClr val="EA4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1381029" y="-1"/>
            <a:ext cx="3535359" cy="6858001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54086" y="4649852"/>
            <a:ext cx="5072743" cy="2204270"/>
          </a:xfrm>
          <a:prstGeom prst="triangle">
            <a:avLst>
              <a:gd name="adj" fmla="val 0"/>
            </a:avLst>
          </a:prstGeom>
          <a:solidFill>
            <a:srgbClr val="F6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1778243"/>
            <a:ext cx="4916388" cy="1923441"/>
            <a:chOff x="-18232" y="1828801"/>
            <a:chExt cx="10091011" cy="192344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18232" y="1836358"/>
              <a:ext cx="10091009" cy="1915884"/>
            </a:xfrm>
            <a:prstGeom prst="rect">
              <a:avLst/>
            </a:prstGeom>
            <a:solidFill>
              <a:srgbClr val="EA4D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-18231" y="2499670"/>
              <a:ext cx="9165085" cy="1236519"/>
            </a:xfrm>
            <a:prstGeom prst="triangle">
              <a:avLst>
                <a:gd name="adj" fmla="val 0"/>
              </a:avLst>
            </a:prstGeom>
            <a:solidFill>
              <a:srgbClr val="F66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>
              <a:off x="35855" y="1828801"/>
              <a:ext cx="9165085" cy="1915884"/>
            </a:xfrm>
            <a:prstGeom prst="triangle">
              <a:avLst>
                <a:gd name="adj" fmla="val 7623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188181" y="1998586"/>
              <a:ext cx="888459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СПАСИБО </a:t>
              </a:r>
              <a:br>
                <a:rPr lang="ru-RU" sz="36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</a:br>
              <a:r>
                <a:rPr lang="ru-RU" sz="3600" b="1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ЗА ВНИМАНИЕ</a:t>
              </a:r>
              <a:endParaRPr lang="ru-RU" sz="3600" b="1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316214" y="1762726"/>
            <a:ext cx="6316817" cy="1962031"/>
            <a:chOff x="5422140" y="-2273212"/>
            <a:chExt cx="6316817" cy="196203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422140" y="-1539789"/>
              <a:ext cx="4163319" cy="715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3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rPr>
                <a:t>АГЕНТСТВО РАЗВИТИЯ </a:t>
              </a:r>
            </a:p>
            <a:p>
              <a:r>
                <a:rPr lang="ru-RU" sz="13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rPr>
                <a:t>МАЛОГО И СРЕДНЕГО ПРЕДПРИНИМАТЕЛЬСТВА </a:t>
              </a:r>
            </a:p>
            <a:p>
              <a:r>
                <a:rPr lang="ru-RU" sz="135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rPr>
                <a:t>КРАСНОЯРСКОГО КРАЯ</a:t>
              </a:r>
              <a:endParaRPr lang="ru-RU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9768642" y="-2273212"/>
              <a:ext cx="1970315" cy="1962031"/>
              <a:chOff x="9768642" y="-2273212"/>
              <a:chExt cx="1970315" cy="1962031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9768642" y="-2273212"/>
                <a:ext cx="1970315" cy="1962031"/>
              </a:xfrm>
              <a:prstGeom prst="ellipse">
                <a:avLst/>
              </a:prstGeom>
              <a:noFill/>
              <a:ln w="161925">
                <a:solidFill>
                  <a:srgbClr val="02D3B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9956144" y="-1437614"/>
                <a:ext cx="15953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chemeClr val="bg2">
                        <a:lumMod val="25000"/>
                      </a:schemeClr>
                    </a:solidFill>
                    <a:latin typeface="Bahnschrift" panose="020B0502040204020203" pitchFamily="34" charset="0"/>
                  </a:rPr>
                  <a:t>KRASMSP.RU</a:t>
                </a:r>
                <a:endParaRPr lang="ru-RU" b="1" dirty="0">
                  <a:solidFill>
                    <a:schemeClr val="bg2">
                      <a:lumMod val="25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</p:grpSp>
      </p:grpSp>
      <p:grpSp>
        <p:nvGrpSpPr>
          <p:cNvPr id="18" name="Группа 17"/>
          <p:cNvGrpSpPr/>
          <p:nvPr/>
        </p:nvGrpSpPr>
        <p:grpSpPr>
          <a:xfrm>
            <a:off x="5259820" y="441537"/>
            <a:ext cx="3296829" cy="938345"/>
            <a:chOff x="329784" y="242133"/>
            <a:chExt cx="3296829" cy="93834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374791" y="318917"/>
              <a:ext cx="22518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chemeClr val="bg2">
                      <a:lumMod val="25000"/>
                    </a:schemeClr>
                  </a:solidFill>
                  <a:latin typeface="Bahnschrift" panose="020B0502040204020203" pitchFamily="34" charset="0"/>
                </a:rPr>
                <a:t>КРАСНОЯРСКИЙ КРАЙ</a:t>
              </a:r>
              <a:endParaRPr lang="ru-RU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784" y="242133"/>
              <a:ext cx="804295" cy="938345"/>
            </a:xfrm>
            <a:prstGeom prst="rect">
              <a:avLst/>
            </a:prstGeom>
          </p:spPr>
        </p:pic>
        <p:cxnSp>
          <p:nvCxnSpPr>
            <p:cNvPr id="21" name="Прямая соединительная линия 20"/>
            <p:cNvCxnSpPr/>
            <p:nvPr/>
          </p:nvCxnSpPr>
          <p:spPr>
            <a:xfrm>
              <a:off x="1197390" y="337192"/>
              <a:ext cx="3643" cy="679248"/>
            </a:xfrm>
            <a:prstGeom prst="line">
              <a:avLst/>
            </a:prstGeom>
            <a:ln w="15875">
              <a:solidFill>
                <a:schemeClr val="bg2">
                  <a:lumMod val="50000"/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-35856" y="6343555"/>
            <a:ext cx="12474930" cy="509879"/>
            <a:chOff x="-35856" y="6343555"/>
            <a:chExt cx="12474930" cy="509879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4916387" y="6359608"/>
              <a:ext cx="7275612" cy="493826"/>
            </a:xfrm>
            <a:prstGeom prst="rect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420495" y="6368851"/>
              <a:ext cx="70185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Bahnschrift" panose="020B0502040204020203" pitchFamily="34" charset="0"/>
                  <a:sym typeface="Symbol" panose="05050102010706020507" pitchFamily="18" charset="2"/>
                </a:rPr>
                <a:t> </a:t>
              </a:r>
              <a:r>
                <a:rPr lang="ru-RU" sz="2400" dirty="0" smtClean="0">
                  <a:solidFill>
                    <a:schemeClr val="bg1"/>
                  </a:solidFill>
                  <a:latin typeface="Bahnschrift" panose="020B0502040204020203" pitchFamily="34" charset="0"/>
                </a:rPr>
                <a:t>БОЛЬШОЙ КРАЙ ДЛЯ МАЛОГО БИЗНЕСА</a:t>
              </a:r>
              <a:endParaRPr lang="ru-RU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-35856" y="6343555"/>
              <a:ext cx="12227855" cy="45719"/>
            </a:xfrm>
            <a:prstGeom prst="rect">
              <a:avLst/>
            </a:prstGeom>
            <a:solidFill>
              <a:srgbClr val="02D3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1565389" y="6451258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KRASMSP.RU</a:t>
            </a:r>
            <a:endParaRPr lang="ru-RU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1026" name="Picture 2" descr="http://qrcoder.ru/code/?http%3A%2F%2Fkrasmsp.krskstate.ru%2F%3Feyes%3Dno&amp;4&amp;0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865" y="4604233"/>
            <a:ext cx="1565618" cy="156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72" y="4687909"/>
            <a:ext cx="1398655" cy="139865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0647872" y="6043638"/>
            <a:ext cx="19304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СОЦПРЕДПРИНИМАТЕЛЬСТВА</a:t>
            </a:r>
          </a:p>
          <a:p>
            <a:endParaRPr lang="ru-RU" sz="5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6200000">
            <a:off x="9610064" y="5011145"/>
            <a:ext cx="19304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РАЗДЕЛ</a:t>
            </a:r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857831" y="4169031"/>
            <a:ext cx="1579600" cy="2172144"/>
            <a:chOff x="8857831" y="4169031"/>
            <a:chExt cx="1579600" cy="2172144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9004016" y="6033398"/>
              <a:ext cx="143341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anose="020B0502040204020203" pitchFamily="34" charset="0"/>
                </a:rPr>
                <a:t>АГЕНТСТВА</a:t>
              </a:r>
              <a:endPara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endParaRPr>
            </a:p>
            <a:p>
              <a:endParaRPr lang="ru-RU" sz="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16200000">
              <a:off x="8015716" y="5011146"/>
              <a:ext cx="193045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anose="020B0502040204020203" pitchFamily="34" charset="0"/>
                </a:rPr>
                <a:t>САЙТ</a:t>
              </a:r>
              <a:endPara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1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10548</TotalTime>
  <Words>395</Words>
  <Application>Microsoft Office PowerPoint</Application>
  <PresentationFormat>Широкоэкранный</PresentationFormat>
  <Paragraphs>109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Bahnschrift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575</cp:revision>
  <cp:lastPrinted>2023-02-17T02:42:55Z</cp:lastPrinted>
  <dcterms:created xsi:type="dcterms:W3CDTF">2022-11-21T03:17:30Z</dcterms:created>
  <dcterms:modified xsi:type="dcterms:W3CDTF">2023-02-17T05:07:44Z</dcterms:modified>
</cp:coreProperties>
</file>