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70" r:id="rId4"/>
    <p:sldId id="367" r:id="rId5"/>
    <p:sldId id="371" r:id="rId6"/>
    <p:sldId id="334" r:id="rId7"/>
    <p:sldId id="364" r:id="rId8"/>
    <p:sldId id="368" r:id="rId9"/>
    <p:sldId id="372" r:id="rId10"/>
    <p:sldId id="365" r:id="rId11"/>
    <p:sldId id="369" r:id="rId12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брагимова Наталья Георгиевна" initials="ИН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0066"/>
    <a:srgbClr val="62A640"/>
    <a:srgbClr val="CCFF99"/>
    <a:srgbClr val="F0B052"/>
    <a:srgbClr val="EB9619"/>
    <a:srgbClr val="66FF33"/>
    <a:srgbClr val="00FF00"/>
    <a:srgbClr val="66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1" autoAdjust="0"/>
    <p:restoredTop sz="91394" autoAdjust="0"/>
  </p:normalViewPr>
  <p:slideViewPr>
    <p:cSldViewPr showGuides="1">
      <p:cViewPr varScale="1">
        <p:scale>
          <a:sx n="93" d="100"/>
          <a:sy n="93" d="100"/>
        </p:scale>
        <p:origin x="87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839A4-1698-4FF9-9383-93F61F4B268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9A6E5A-9F14-4C16-9978-CAD9C339E08C}">
      <dgm:prSet phldrT="[Текст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600" b="1" baseline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Реестр поставщиков социальных услуг: </a:t>
          </a:r>
          <a:r>
            <a:rPr lang="ru-RU" sz="1600" b="1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189 </a:t>
          </a:r>
          <a:r>
            <a:rPr lang="ru-RU" sz="1600" b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организаций </a:t>
          </a:r>
          <a:r>
            <a:rPr lang="ru-RU" sz="1600" b="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и ИП </a:t>
          </a:r>
          <a:endParaRPr lang="ru-RU" sz="1600" b="0" baseline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gm:t>
    </dgm:pt>
    <dgm:pt modelId="{159A9E5F-970F-45E5-9507-29132B1C02F0}" type="parTrans" cxnId="{328C0FA0-3F61-4E18-A0A8-7FD694FAF5D3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35D5449-4858-4AAA-A5F8-1D1F86B27231}" type="sibTrans" cxnId="{328C0FA0-3F61-4E18-A0A8-7FD694FAF5D3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635AFAC-F0BB-4C1A-96E5-11C7F24797E7}">
      <dgm:prSet phldrT="[Текст]"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71 </a:t>
          </a:r>
          <a:r>
            <a:rPr lang="ru-RU" sz="1400" b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негосударственных </a:t>
          </a:r>
          <a:r>
            <a:rPr lang="ru-RU" sz="1400" b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организации и </a:t>
          </a:r>
          <a:r>
            <a:rPr lang="ru-RU" sz="1400" b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ИП</a:t>
          </a:r>
          <a:endParaRPr lang="ru-RU" sz="1400" b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gm:t>
    </dgm:pt>
    <dgm:pt modelId="{05D7F273-C48F-45AC-841C-FCF8F3118895}" type="parTrans" cxnId="{0DD1B349-F7A0-4676-855E-4E6BC88D690C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09572CE-45D1-450A-B045-B8326A68B4FC}" type="sibTrans" cxnId="{0DD1B349-F7A0-4676-855E-4E6BC88D690C}">
      <dgm:prSet/>
      <dgm:spPr/>
      <dgm:t>
        <a:bodyPr/>
        <a:lstStyle/>
        <a:p>
          <a:endParaRPr lang="ru-RU" sz="1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0BFB51A-330F-4918-9FE8-3C6753EBE5BB}">
      <dgm:prSet custT="1"/>
      <dgm:spPr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ru-RU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11</a:t>
          </a:r>
          <a:r>
            <a:rPr lang="en-US" sz="1600" b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9</a:t>
          </a:r>
          <a:r>
            <a: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 </a:t>
          </a:r>
          <a:r>
            <a:rPr lang="ru-RU" sz="1400" b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краевых государственный организаций</a:t>
          </a:r>
          <a:endParaRPr lang="ru-RU" sz="1400" b="0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66108F06-EDFD-4C66-9960-BEA53E720AD3}" type="parTrans" cxnId="{B56BC656-BA59-4FB4-8F3A-3D341A476439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ru-RU"/>
        </a:p>
      </dgm:t>
    </dgm:pt>
    <dgm:pt modelId="{30217A96-0157-4C68-8FF0-05261490972D}" type="sibTrans" cxnId="{B56BC656-BA59-4FB4-8F3A-3D341A476439}">
      <dgm:prSet/>
      <dgm:spPr/>
      <dgm:t>
        <a:bodyPr/>
        <a:lstStyle/>
        <a:p>
          <a:endParaRPr lang="ru-RU"/>
        </a:p>
      </dgm:t>
    </dgm:pt>
    <dgm:pt modelId="{9F9E0ECD-AEB8-48C7-ADAE-D4D06F98F9B0}" type="pres">
      <dgm:prSet presAssocID="{4E1839A4-1698-4FF9-9383-93F61F4B26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60DD82-701C-46CC-AF81-4FECB1609D33}" type="pres">
      <dgm:prSet presAssocID="{F19A6E5A-9F14-4C16-9978-CAD9C339E08C}" presName="hierRoot1" presStyleCnt="0"/>
      <dgm:spPr/>
    </dgm:pt>
    <dgm:pt modelId="{4428D079-9A25-4B5F-8FD4-659E869127D1}" type="pres">
      <dgm:prSet presAssocID="{F19A6E5A-9F14-4C16-9978-CAD9C339E08C}" presName="composite" presStyleCnt="0"/>
      <dgm:spPr/>
    </dgm:pt>
    <dgm:pt modelId="{6321C40F-6BA1-4D08-B4CC-2F8342FCA117}" type="pres">
      <dgm:prSet presAssocID="{F19A6E5A-9F14-4C16-9978-CAD9C339E08C}" presName="background" presStyleLbl="node0" presStyleIdx="0" presStyleCnt="1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CBA24B63-A9AA-41B1-8F42-578300E97C8A}" type="pres">
      <dgm:prSet presAssocID="{F19A6E5A-9F14-4C16-9978-CAD9C339E08C}" presName="text" presStyleLbl="fgAcc0" presStyleIdx="0" presStyleCnt="1" custScaleX="288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1DFE27-6FE7-4188-B201-7D45CD12FFDC}" type="pres">
      <dgm:prSet presAssocID="{F19A6E5A-9F14-4C16-9978-CAD9C339E08C}" presName="hierChild2" presStyleCnt="0"/>
      <dgm:spPr/>
    </dgm:pt>
    <dgm:pt modelId="{52E79AC5-428C-4974-ADC8-0F0DEC78B848}" type="pres">
      <dgm:prSet presAssocID="{66108F06-EDFD-4C66-9960-BEA53E720AD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39090A2-7F4E-4A73-9CEE-06A34BDEF098}" type="pres">
      <dgm:prSet presAssocID="{40BFB51A-330F-4918-9FE8-3C6753EBE5BB}" presName="hierRoot2" presStyleCnt="0"/>
      <dgm:spPr/>
    </dgm:pt>
    <dgm:pt modelId="{712DB3E0-C710-456F-A6AD-9E89ED27E80F}" type="pres">
      <dgm:prSet presAssocID="{40BFB51A-330F-4918-9FE8-3C6753EBE5BB}" presName="composite2" presStyleCnt="0"/>
      <dgm:spPr/>
    </dgm:pt>
    <dgm:pt modelId="{94649283-8DC7-4ACB-8421-030A7F91FFC6}" type="pres">
      <dgm:prSet presAssocID="{40BFB51A-330F-4918-9FE8-3C6753EBE5BB}" presName="background2" presStyleLbl="node2" presStyleIdx="0" presStyleCnt="2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75000"/>
            </a:schemeClr>
          </a:solidFill>
        </a:ln>
      </dgm:spPr>
    </dgm:pt>
    <dgm:pt modelId="{5BF0A4FF-4AD7-48ED-BBB4-9EF388313D79}" type="pres">
      <dgm:prSet presAssocID="{40BFB51A-330F-4918-9FE8-3C6753EBE5BB}" presName="text2" presStyleLbl="fgAcc2" presStyleIdx="0" presStyleCnt="2" custScaleX="166470" custLinFactX="-43010" custLinFactNeighborX="-100000" custLinFactNeighborY="2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7F4BE2-1010-4F09-8A3A-94C7BE12CE6F}" type="pres">
      <dgm:prSet presAssocID="{40BFB51A-330F-4918-9FE8-3C6753EBE5BB}" presName="hierChild3" presStyleCnt="0"/>
      <dgm:spPr/>
    </dgm:pt>
    <dgm:pt modelId="{C2F0186E-A792-494A-9926-6BDE82E2D0C2}" type="pres">
      <dgm:prSet presAssocID="{05D7F273-C48F-45AC-841C-FCF8F311889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9A98445-5C28-4D6A-82B8-B8C44B914A6F}" type="pres">
      <dgm:prSet presAssocID="{4635AFAC-F0BB-4C1A-96E5-11C7F24797E7}" presName="hierRoot2" presStyleCnt="0"/>
      <dgm:spPr/>
    </dgm:pt>
    <dgm:pt modelId="{32EB7690-9E7B-413E-8AEB-879412B6F3B7}" type="pres">
      <dgm:prSet presAssocID="{4635AFAC-F0BB-4C1A-96E5-11C7F24797E7}" presName="composite2" presStyleCnt="0"/>
      <dgm:spPr/>
    </dgm:pt>
    <dgm:pt modelId="{2CC10359-A446-44C0-BE46-673B7FCD3258}" type="pres">
      <dgm:prSet presAssocID="{4635AFAC-F0BB-4C1A-96E5-11C7F24797E7}" presName="background2" presStyleLbl="node2" presStyleIdx="1" presStyleCnt="2"/>
      <dgm:spPr>
        <a:solidFill>
          <a:schemeClr val="accent3">
            <a:lumMod val="20000"/>
            <a:lumOff val="80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E6783A54-92CB-4147-AD31-62FFCD6AD554}" type="pres">
      <dgm:prSet presAssocID="{4635AFAC-F0BB-4C1A-96E5-11C7F24797E7}" presName="text2" presStyleLbl="fgAcc2" presStyleIdx="1" presStyleCnt="2" custScaleX="166542" custLinFactX="51281" custLinFactNeighborX="100000" custLinFactNeighborY="2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4CFC9E-15AD-400B-9560-20A5FEA4878B}" type="pres">
      <dgm:prSet presAssocID="{4635AFAC-F0BB-4C1A-96E5-11C7F24797E7}" presName="hierChild3" presStyleCnt="0"/>
      <dgm:spPr/>
    </dgm:pt>
  </dgm:ptLst>
  <dgm:cxnLst>
    <dgm:cxn modelId="{B56BC656-BA59-4FB4-8F3A-3D341A476439}" srcId="{F19A6E5A-9F14-4C16-9978-CAD9C339E08C}" destId="{40BFB51A-330F-4918-9FE8-3C6753EBE5BB}" srcOrd="0" destOrd="0" parTransId="{66108F06-EDFD-4C66-9960-BEA53E720AD3}" sibTransId="{30217A96-0157-4C68-8FF0-05261490972D}"/>
    <dgm:cxn modelId="{810CE13F-361C-42AD-B809-4A20C4E34691}" type="presOf" srcId="{4635AFAC-F0BB-4C1A-96E5-11C7F24797E7}" destId="{E6783A54-92CB-4147-AD31-62FFCD6AD554}" srcOrd="0" destOrd="0" presId="urn:microsoft.com/office/officeart/2005/8/layout/hierarchy1"/>
    <dgm:cxn modelId="{160B1B6D-9945-4916-97B0-9159D71B604F}" type="presOf" srcId="{66108F06-EDFD-4C66-9960-BEA53E720AD3}" destId="{52E79AC5-428C-4974-ADC8-0F0DEC78B848}" srcOrd="0" destOrd="0" presId="urn:microsoft.com/office/officeart/2005/8/layout/hierarchy1"/>
    <dgm:cxn modelId="{0DD1B349-F7A0-4676-855E-4E6BC88D690C}" srcId="{F19A6E5A-9F14-4C16-9978-CAD9C339E08C}" destId="{4635AFAC-F0BB-4C1A-96E5-11C7F24797E7}" srcOrd="1" destOrd="0" parTransId="{05D7F273-C48F-45AC-841C-FCF8F3118895}" sibTransId="{B09572CE-45D1-450A-B045-B8326A68B4FC}"/>
    <dgm:cxn modelId="{B6B6CBD0-35D5-484F-A7A8-99FABFCF812C}" type="presOf" srcId="{F19A6E5A-9F14-4C16-9978-CAD9C339E08C}" destId="{CBA24B63-A9AA-41B1-8F42-578300E97C8A}" srcOrd="0" destOrd="0" presId="urn:microsoft.com/office/officeart/2005/8/layout/hierarchy1"/>
    <dgm:cxn modelId="{62D11FFF-DE82-4B4B-A9B4-EAA5EC73A53F}" type="presOf" srcId="{40BFB51A-330F-4918-9FE8-3C6753EBE5BB}" destId="{5BF0A4FF-4AD7-48ED-BBB4-9EF388313D79}" srcOrd="0" destOrd="0" presId="urn:microsoft.com/office/officeart/2005/8/layout/hierarchy1"/>
    <dgm:cxn modelId="{0902E6FE-56D8-41AB-BCF3-59A50196B902}" type="presOf" srcId="{05D7F273-C48F-45AC-841C-FCF8F3118895}" destId="{C2F0186E-A792-494A-9926-6BDE82E2D0C2}" srcOrd="0" destOrd="0" presId="urn:microsoft.com/office/officeart/2005/8/layout/hierarchy1"/>
    <dgm:cxn modelId="{0E92CDB8-C59F-41FD-AF37-EC695F471767}" type="presOf" srcId="{4E1839A4-1698-4FF9-9383-93F61F4B2681}" destId="{9F9E0ECD-AEB8-48C7-ADAE-D4D06F98F9B0}" srcOrd="0" destOrd="0" presId="urn:microsoft.com/office/officeart/2005/8/layout/hierarchy1"/>
    <dgm:cxn modelId="{328C0FA0-3F61-4E18-A0A8-7FD694FAF5D3}" srcId="{4E1839A4-1698-4FF9-9383-93F61F4B2681}" destId="{F19A6E5A-9F14-4C16-9978-CAD9C339E08C}" srcOrd="0" destOrd="0" parTransId="{159A9E5F-970F-45E5-9507-29132B1C02F0}" sibTransId="{435D5449-4858-4AAA-A5F8-1D1F86B27231}"/>
    <dgm:cxn modelId="{7EC60FA8-62CE-4B8E-901B-7DBA89F7F953}" type="presParOf" srcId="{9F9E0ECD-AEB8-48C7-ADAE-D4D06F98F9B0}" destId="{E660DD82-701C-46CC-AF81-4FECB1609D33}" srcOrd="0" destOrd="0" presId="urn:microsoft.com/office/officeart/2005/8/layout/hierarchy1"/>
    <dgm:cxn modelId="{35E39F29-F3AB-4DED-A158-02C591346B1D}" type="presParOf" srcId="{E660DD82-701C-46CC-AF81-4FECB1609D33}" destId="{4428D079-9A25-4B5F-8FD4-659E869127D1}" srcOrd="0" destOrd="0" presId="urn:microsoft.com/office/officeart/2005/8/layout/hierarchy1"/>
    <dgm:cxn modelId="{1D9D52D8-4156-45A5-A4D2-83E6B0DC7090}" type="presParOf" srcId="{4428D079-9A25-4B5F-8FD4-659E869127D1}" destId="{6321C40F-6BA1-4D08-B4CC-2F8342FCA117}" srcOrd="0" destOrd="0" presId="urn:microsoft.com/office/officeart/2005/8/layout/hierarchy1"/>
    <dgm:cxn modelId="{E48E49E1-C9C2-44DF-B92F-3B53D9580AF4}" type="presParOf" srcId="{4428D079-9A25-4B5F-8FD4-659E869127D1}" destId="{CBA24B63-A9AA-41B1-8F42-578300E97C8A}" srcOrd="1" destOrd="0" presId="urn:microsoft.com/office/officeart/2005/8/layout/hierarchy1"/>
    <dgm:cxn modelId="{B4E2C2C7-B7FD-4F0A-99D8-66918D1E62D8}" type="presParOf" srcId="{E660DD82-701C-46CC-AF81-4FECB1609D33}" destId="{E71DFE27-6FE7-4188-B201-7D45CD12FFDC}" srcOrd="1" destOrd="0" presId="urn:microsoft.com/office/officeart/2005/8/layout/hierarchy1"/>
    <dgm:cxn modelId="{35976BD5-3629-455A-AF5C-92520E3B4C09}" type="presParOf" srcId="{E71DFE27-6FE7-4188-B201-7D45CD12FFDC}" destId="{52E79AC5-428C-4974-ADC8-0F0DEC78B848}" srcOrd="0" destOrd="0" presId="urn:microsoft.com/office/officeart/2005/8/layout/hierarchy1"/>
    <dgm:cxn modelId="{D3C9D42E-1B3C-495C-A7D5-48414838B9AA}" type="presParOf" srcId="{E71DFE27-6FE7-4188-B201-7D45CD12FFDC}" destId="{839090A2-7F4E-4A73-9CEE-06A34BDEF098}" srcOrd="1" destOrd="0" presId="urn:microsoft.com/office/officeart/2005/8/layout/hierarchy1"/>
    <dgm:cxn modelId="{D20F3EAF-606C-4636-959A-33B61A0E0C85}" type="presParOf" srcId="{839090A2-7F4E-4A73-9CEE-06A34BDEF098}" destId="{712DB3E0-C710-456F-A6AD-9E89ED27E80F}" srcOrd="0" destOrd="0" presId="urn:microsoft.com/office/officeart/2005/8/layout/hierarchy1"/>
    <dgm:cxn modelId="{C9C56102-CC2D-4EB6-A535-6538531CF127}" type="presParOf" srcId="{712DB3E0-C710-456F-A6AD-9E89ED27E80F}" destId="{94649283-8DC7-4ACB-8421-030A7F91FFC6}" srcOrd="0" destOrd="0" presId="urn:microsoft.com/office/officeart/2005/8/layout/hierarchy1"/>
    <dgm:cxn modelId="{F350C5F4-667E-429C-BE23-430F0FFEBFC1}" type="presParOf" srcId="{712DB3E0-C710-456F-A6AD-9E89ED27E80F}" destId="{5BF0A4FF-4AD7-48ED-BBB4-9EF388313D79}" srcOrd="1" destOrd="0" presId="urn:microsoft.com/office/officeart/2005/8/layout/hierarchy1"/>
    <dgm:cxn modelId="{B0759856-F370-4BD8-B6B0-89A1F48BCBC0}" type="presParOf" srcId="{839090A2-7F4E-4A73-9CEE-06A34BDEF098}" destId="{C97F4BE2-1010-4F09-8A3A-94C7BE12CE6F}" srcOrd="1" destOrd="0" presId="urn:microsoft.com/office/officeart/2005/8/layout/hierarchy1"/>
    <dgm:cxn modelId="{22F75984-D881-432B-BC96-B9A0D2F75E22}" type="presParOf" srcId="{E71DFE27-6FE7-4188-B201-7D45CD12FFDC}" destId="{C2F0186E-A792-494A-9926-6BDE82E2D0C2}" srcOrd="2" destOrd="0" presId="urn:microsoft.com/office/officeart/2005/8/layout/hierarchy1"/>
    <dgm:cxn modelId="{020FAEDF-2E02-456E-B0C5-EC836E4DB9C5}" type="presParOf" srcId="{E71DFE27-6FE7-4188-B201-7D45CD12FFDC}" destId="{89A98445-5C28-4D6A-82B8-B8C44B914A6F}" srcOrd="3" destOrd="0" presId="urn:microsoft.com/office/officeart/2005/8/layout/hierarchy1"/>
    <dgm:cxn modelId="{DDD0476B-BBEE-498E-85CE-E695E897655F}" type="presParOf" srcId="{89A98445-5C28-4D6A-82B8-B8C44B914A6F}" destId="{32EB7690-9E7B-413E-8AEB-879412B6F3B7}" srcOrd="0" destOrd="0" presId="urn:microsoft.com/office/officeart/2005/8/layout/hierarchy1"/>
    <dgm:cxn modelId="{7C08DBC4-98D9-41C1-9EB6-0A810F111DEE}" type="presParOf" srcId="{32EB7690-9E7B-413E-8AEB-879412B6F3B7}" destId="{2CC10359-A446-44C0-BE46-673B7FCD3258}" srcOrd="0" destOrd="0" presId="urn:microsoft.com/office/officeart/2005/8/layout/hierarchy1"/>
    <dgm:cxn modelId="{C0BF578F-B0C3-4A60-8592-42C5AF2CE990}" type="presParOf" srcId="{32EB7690-9E7B-413E-8AEB-879412B6F3B7}" destId="{E6783A54-92CB-4147-AD31-62FFCD6AD554}" srcOrd="1" destOrd="0" presId="urn:microsoft.com/office/officeart/2005/8/layout/hierarchy1"/>
    <dgm:cxn modelId="{080129A3-368D-47A5-8B8D-0EBD7E74D1E3}" type="presParOf" srcId="{89A98445-5C28-4D6A-82B8-B8C44B914A6F}" destId="{2F4CFC9E-15AD-400B-9560-20A5FEA4878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0186E-A792-494A-9926-6BDE82E2D0C2}">
      <dsp:nvSpPr>
        <dsp:cNvPr id="0" name=""/>
        <dsp:cNvSpPr/>
      </dsp:nvSpPr>
      <dsp:spPr>
        <a:xfrm>
          <a:off x="4349764" y="754497"/>
          <a:ext cx="2917050" cy="345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750"/>
              </a:lnTo>
              <a:lnTo>
                <a:pt x="2917050" y="235750"/>
              </a:lnTo>
              <a:lnTo>
                <a:pt x="2917050" y="3457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79AC5-428C-4974-ADC8-0F0DEC78B848}">
      <dsp:nvSpPr>
        <dsp:cNvPr id="0" name=""/>
        <dsp:cNvSpPr/>
      </dsp:nvSpPr>
      <dsp:spPr>
        <a:xfrm>
          <a:off x="1530512" y="754497"/>
          <a:ext cx="2819252" cy="345767"/>
        </a:xfrm>
        <a:custGeom>
          <a:avLst/>
          <a:gdLst/>
          <a:ahLst/>
          <a:cxnLst/>
          <a:rect l="0" t="0" r="0" b="0"/>
          <a:pathLst>
            <a:path>
              <a:moveTo>
                <a:pt x="2819252" y="0"/>
              </a:moveTo>
              <a:lnTo>
                <a:pt x="2819252" y="235750"/>
              </a:lnTo>
              <a:lnTo>
                <a:pt x="0" y="235750"/>
              </a:lnTo>
              <a:lnTo>
                <a:pt x="0" y="345767"/>
              </a:lnTo>
            </a:path>
          </a:pathLst>
        </a:custGeom>
        <a:noFill/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1C40F-6BA1-4D08-B4CC-2F8342FCA117}">
      <dsp:nvSpPr>
        <dsp:cNvPr id="0" name=""/>
        <dsp:cNvSpPr/>
      </dsp:nvSpPr>
      <dsp:spPr>
        <a:xfrm>
          <a:off x="2638793" y="376"/>
          <a:ext cx="3421942" cy="75412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24B63-A9AA-41B1-8F42-578300E97C8A}">
      <dsp:nvSpPr>
        <dsp:cNvPr id="0" name=""/>
        <dsp:cNvSpPr/>
      </dsp:nvSpPr>
      <dsp:spPr>
        <a:xfrm>
          <a:off x="2770748" y="125733"/>
          <a:ext cx="3421942" cy="75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Реестр поставщиков социальных услуг: </a:t>
          </a:r>
          <a:r>
            <a:rPr lang="ru-RU" sz="1600" b="1" kern="12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189 </a:t>
          </a:r>
          <a:r>
            <a:rPr lang="ru-RU" sz="1600" b="0" kern="120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организаций </a:t>
          </a:r>
          <a:r>
            <a:rPr lang="ru-RU" sz="1600" b="0" kern="1200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и ИП </a:t>
          </a:r>
          <a:endParaRPr lang="ru-RU" sz="1600" b="0" kern="1200" baseline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sp:txBody>
      <dsp:txXfrm>
        <a:off x="2792835" y="147820"/>
        <a:ext cx="3377768" cy="709947"/>
      </dsp:txXfrm>
    </dsp:sp>
    <dsp:sp modelId="{94649283-8DC7-4ACB-8421-030A7F91FFC6}">
      <dsp:nvSpPr>
        <dsp:cNvPr id="0" name=""/>
        <dsp:cNvSpPr/>
      </dsp:nvSpPr>
      <dsp:spPr>
        <a:xfrm>
          <a:off x="542019" y="1100265"/>
          <a:ext cx="1976986" cy="75412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0A4FF-4AD7-48ED-BBB4-9EF388313D79}">
      <dsp:nvSpPr>
        <dsp:cNvPr id="0" name=""/>
        <dsp:cNvSpPr/>
      </dsp:nvSpPr>
      <dsp:spPr>
        <a:xfrm>
          <a:off x="673973" y="1225622"/>
          <a:ext cx="1976986" cy="75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11</a:t>
          </a:r>
          <a:r>
            <a:rPr lang="en-US" sz="1600" b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9</a:t>
          </a:r>
          <a:r>
            <a:rPr lang="ru-RU" sz="1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 </a:t>
          </a:r>
          <a:r>
            <a:rPr lang="ru-RU" sz="1400" b="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краевых государственный организаций</a:t>
          </a:r>
          <a:endParaRPr lang="ru-RU" sz="1400" b="0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>
        <a:off x="696060" y="1247709"/>
        <a:ext cx="1932812" cy="709947"/>
      </dsp:txXfrm>
    </dsp:sp>
    <dsp:sp modelId="{2CC10359-A446-44C0-BE46-673B7FCD3258}">
      <dsp:nvSpPr>
        <dsp:cNvPr id="0" name=""/>
        <dsp:cNvSpPr/>
      </dsp:nvSpPr>
      <dsp:spPr>
        <a:xfrm>
          <a:off x="6277894" y="1100265"/>
          <a:ext cx="1977841" cy="75412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83A54-92CB-4147-AD31-62FFCD6AD554}">
      <dsp:nvSpPr>
        <dsp:cNvPr id="0" name=""/>
        <dsp:cNvSpPr/>
      </dsp:nvSpPr>
      <dsp:spPr>
        <a:xfrm>
          <a:off x="6409849" y="1225622"/>
          <a:ext cx="1977841" cy="754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8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71 </a:t>
          </a:r>
          <a:r>
            <a:rPr lang="ru-RU" sz="1400" b="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негосударственных </a:t>
          </a:r>
          <a:r>
            <a:rPr lang="ru-RU" sz="1400" b="0" kern="1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организации и </a:t>
          </a:r>
          <a:r>
            <a:rPr lang="ru-RU" sz="1400" b="0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rPr>
            <a:t>ИП</a:t>
          </a:r>
          <a:endParaRPr lang="ru-RU" sz="1400" b="0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  <a:cs typeface="Arial" pitchFamily="34" charset="0"/>
          </a:endParaRPr>
        </a:p>
      </dsp:txBody>
      <dsp:txXfrm>
        <a:off x="6431936" y="1247709"/>
        <a:ext cx="1933667" cy="709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056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395" tIns="45699" rIns="91395" bIns="45699" rtlCol="0"/>
          <a:lstStyle>
            <a:lvl1pPr algn="r">
              <a:defRPr sz="1200"/>
            </a:lvl1pPr>
          </a:lstStyle>
          <a:p>
            <a:fld id="{5346F701-3C36-43E7-9A35-B116EC11B98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531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5" tIns="45699" rIns="91395" bIns="456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9"/>
            <a:ext cx="5438140" cy="3908613"/>
          </a:xfrm>
          <a:prstGeom prst="rect">
            <a:avLst/>
          </a:prstGeom>
        </p:spPr>
        <p:txBody>
          <a:bodyPr vert="horz" lIns="91395" tIns="45699" rIns="91395" bIns="456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8055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6"/>
            <a:ext cx="2945659" cy="498055"/>
          </a:xfrm>
          <a:prstGeom prst="rect">
            <a:avLst/>
          </a:prstGeom>
        </p:spPr>
        <p:txBody>
          <a:bodyPr vert="horz" lIns="91395" tIns="45699" rIns="91395" bIns="45699" rtlCol="0" anchor="b"/>
          <a:lstStyle>
            <a:lvl1pPr algn="r">
              <a:defRPr sz="1200"/>
            </a:lvl1pPr>
          </a:lstStyle>
          <a:p>
            <a:fld id="{B7D7E9AB-60EA-4799-9F2E-9BB5F30E25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7134">
              <a:defRPr/>
            </a:pPr>
            <a:fld id="{B7D7E9AB-60EA-4799-9F2E-9BB5F30E256D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7134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7538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7E9AB-60EA-4799-9F2E-9BB5F30E256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17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7134">
              <a:defRPr/>
            </a:pPr>
            <a:fld id="{B7D7E9AB-60EA-4799-9F2E-9BB5F30E256D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7134">
                <a:defRPr/>
              </a:pPr>
              <a:t>7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4384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7E9AB-60EA-4799-9F2E-9BB5F30E256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1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7E9AB-60EA-4799-9F2E-9BB5F30E256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17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5575" y="1341438"/>
            <a:ext cx="6426200" cy="3614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E9AB-60EA-4799-9F2E-9BB5F30E256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4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5575" y="1341438"/>
            <a:ext cx="6426200" cy="3614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E9AB-60EA-4799-9F2E-9BB5F30E256D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12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8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9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96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57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52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8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43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8C94A-CC91-40B5-A3E0-B2910E65AD76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F443A-10DE-4422-8595-60A2A16DF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-11832" y="-15933"/>
            <a:ext cx="8634153" cy="5159433"/>
          </a:xfrm>
          <a:custGeom>
            <a:avLst/>
            <a:gdLst>
              <a:gd name="connsiteX0" fmla="*/ 8634153 w 8634153"/>
              <a:gd name="connsiteY0" fmla="*/ 0 h 5159433"/>
              <a:gd name="connsiteX1" fmla="*/ 0 w 8634153"/>
              <a:gd name="connsiteY1" fmla="*/ 0 h 5159433"/>
              <a:gd name="connsiteX2" fmla="*/ 0 w 8634153"/>
              <a:gd name="connsiteY2" fmla="*/ 5159433 h 5159433"/>
              <a:gd name="connsiteX3" fmla="*/ 3502429 w 8634153"/>
              <a:gd name="connsiteY3" fmla="*/ 5159433 h 5159433"/>
              <a:gd name="connsiteX4" fmla="*/ 8634153 w 8634153"/>
              <a:gd name="connsiteY4" fmla="*/ 0 h 515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4153" h="5159433">
                <a:moveTo>
                  <a:pt x="8634153" y="0"/>
                </a:moveTo>
                <a:lnTo>
                  <a:pt x="0" y="0"/>
                </a:lnTo>
                <a:lnTo>
                  <a:pt x="0" y="5159433"/>
                </a:lnTo>
                <a:lnTo>
                  <a:pt x="3502429" y="5159433"/>
                </a:lnTo>
                <a:lnTo>
                  <a:pt x="8634153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1832" y="801804"/>
            <a:ext cx="8873544" cy="3229282"/>
            <a:chOff x="-11832" y="801804"/>
            <a:chExt cx="8873544" cy="3229282"/>
          </a:xfrm>
        </p:grpSpPr>
        <p:sp>
          <p:nvSpPr>
            <p:cNvPr id="22" name="Полилиния 21"/>
            <p:cNvSpPr/>
            <p:nvPr/>
          </p:nvSpPr>
          <p:spPr>
            <a:xfrm>
              <a:off x="7534018" y="801804"/>
              <a:ext cx="1327694" cy="315171"/>
            </a:xfrm>
            <a:custGeom>
              <a:avLst/>
              <a:gdLst>
                <a:gd name="connsiteX0" fmla="*/ 311574 w 1347894"/>
                <a:gd name="connsiteY0" fmla="*/ 0 h 311574"/>
                <a:gd name="connsiteX1" fmla="*/ 0 w 1347894"/>
                <a:gd name="connsiteY1" fmla="*/ 311574 h 311574"/>
                <a:gd name="connsiteX2" fmla="*/ 1347894 w 1347894"/>
                <a:gd name="connsiteY2" fmla="*/ 311574 h 311574"/>
                <a:gd name="connsiteX3" fmla="*/ 311574 w 1347894"/>
                <a:gd name="connsiteY3" fmla="*/ 0 h 31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7894" h="311574">
                  <a:moveTo>
                    <a:pt x="311574" y="0"/>
                  </a:moveTo>
                  <a:lnTo>
                    <a:pt x="0" y="311574"/>
                  </a:lnTo>
                  <a:lnTo>
                    <a:pt x="1347894" y="311574"/>
                  </a:lnTo>
                  <a:lnTo>
                    <a:pt x="3115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8E36">
                    <a:shade val="30000"/>
                    <a:satMod val="115000"/>
                  </a:srgbClr>
                </a:gs>
                <a:gs pos="50000">
                  <a:srgbClr val="3A8E36">
                    <a:shade val="67500"/>
                    <a:satMod val="115000"/>
                  </a:srgbClr>
                </a:gs>
                <a:gs pos="100000">
                  <a:srgbClr val="3A8E36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-11832" y="1094703"/>
              <a:ext cx="8873544" cy="2936383"/>
            </a:xfrm>
            <a:custGeom>
              <a:avLst/>
              <a:gdLst>
                <a:gd name="connsiteX0" fmla="*/ 0 w 8873544"/>
                <a:gd name="connsiteY0" fmla="*/ 0 h 2936383"/>
                <a:gd name="connsiteX1" fmla="*/ 0 w 8873544"/>
                <a:gd name="connsiteY1" fmla="*/ 2936383 h 2936383"/>
                <a:gd name="connsiteX2" fmla="*/ 5950040 w 8873544"/>
                <a:gd name="connsiteY2" fmla="*/ 2936383 h 2936383"/>
                <a:gd name="connsiteX3" fmla="*/ 8873544 w 8873544"/>
                <a:gd name="connsiteY3" fmla="*/ 12879 h 2936383"/>
                <a:gd name="connsiteX4" fmla="*/ 0 w 8873544"/>
                <a:gd name="connsiteY4" fmla="*/ 0 h 293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3544" h="2936383">
                  <a:moveTo>
                    <a:pt x="0" y="0"/>
                  </a:moveTo>
                  <a:lnTo>
                    <a:pt x="0" y="2936383"/>
                  </a:lnTo>
                  <a:lnTo>
                    <a:pt x="5950040" y="2936383"/>
                  </a:lnTo>
                  <a:lnTo>
                    <a:pt x="8873544" y="1287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5C971">
                    <a:shade val="30000"/>
                    <a:satMod val="115000"/>
                    <a:lumMod val="62000"/>
                    <a:lumOff val="38000"/>
                  </a:srgbClr>
                </a:gs>
                <a:gs pos="50000">
                  <a:srgbClr val="75C971">
                    <a:shade val="67500"/>
                    <a:satMod val="115000"/>
                    <a:lumMod val="74000"/>
                    <a:lumOff val="26000"/>
                  </a:srgbClr>
                </a:gs>
                <a:gs pos="100000">
                  <a:srgbClr val="75C971">
                    <a:shade val="100000"/>
                    <a:satMod val="115000"/>
                    <a:lumMod val="86000"/>
                    <a:lumOff val="14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</p:grpSp>
      <p:sp>
        <p:nvSpPr>
          <p:cNvPr id="10" name="Google Shape;189;p12"/>
          <p:cNvSpPr txBox="1">
            <a:spLocks/>
          </p:cNvSpPr>
          <p:nvPr/>
        </p:nvSpPr>
        <p:spPr>
          <a:xfrm>
            <a:off x="1160767" y="339502"/>
            <a:ext cx="5258400" cy="66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МИНИСТЕРСТВО СОЦИАЛЬНОЙ ПОЛИТИКИ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КРАСНОЯРСКОГО КРАЯ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6" y="339502"/>
            <a:ext cx="467996" cy="57080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83568" y="4411005"/>
            <a:ext cx="1311260" cy="254798"/>
            <a:chOff x="1119517" y="5497598"/>
            <a:chExt cx="1968924" cy="382592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517" y="5545814"/>
              <a:ext cx="267094" cy="26770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259" y="5563142"/>
              <a:ext cx="403510" cy="23304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6991" y="5497598"/>
              <a:ext cx="169310" cy="36413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689" y="5516190"/>
              <a:ext cx="211752" cy="364000"/>
            </a:xfrm>
            <a:prstGeom prst="rect">
              <a:avLst/>
            </a:prstGeom>
          </p:spPr>
        </p:pic>
      </p:grpSp>
      <p:sp>
        <p:nvSpPr>
          <p:cNvPr id="21" name="Google Shape;184;p11"/>
          <p:cNvSpPr txBox="1">
            <a:spLocks noGrp="1"/>
          </p:cNvSpPr>
          <p:nvPr>
            <p:ph type="ctrTitle"/>
          </p:nvPr>
        </p:nvSpPr>
        <p:spPr>
          <a:xfrm>
            <a:off x="153563" y="1228869"/>
            <a:ext cx="7272808" cy="2961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3600" b="1" dirty="0"/>
              <a:t>О реализации государственного социального заказа на оказание</a:t>
            </a:r>
            <a:br>
              <a:rPr lang="ru-RU" sz="3600" b="1" dirty="0"/>
            </a:br>
            <a:r>
              <a:rPr lang="ru-RU" sz="3600" b="1" dirty="0"/>
              <a:t>государственных услуг в сфере социального обслуживания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</a:t>
            </a:r>
            <a:r>
              <a:rPr lang="ru-RU" sz="3600" b="1" dirty="0"/>
              <a:t>Красноярском крае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1800" b="1" dirty="0">
                <a:latin typeface="PlumbC" pitchFamily="2" charset="0"/>
              </a:rPr>
              <a:t/>
            </a:r>
            <a:br>
              <a:rPr lang="ru-RU" sz="1800" b="1" dirty="0">
                <a:latin typeface="PlumbC" pitchFamily="2" charset="0"/>
              </a:rPr>
            </a:br>
            <a:endParaRPr sz="1800" b="1" dirty="0">
              <a:latin typeface="PlumbC" pitchFamily="2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680078" y="4302662"/>
            <a:ext cx="5460643" cy="296214"/>
          </a:xfrm>
          <a:custGeom>
            <a:avLst/>
            <a:gdLst>
              <a:gd name="connsiteX0" fmla="*/ 0 w 5460643"/>
              <a:gd name="connsiteY0" fmla="*/ 296214 h 296214"/>
              <a:gd name="connsiteX1" fmla="*/ 5460643 w 5460643"/>
              <a:gd name="connsiteY1" fmla="*/ 296214 h 296214"/>
              <a:gd name="connsiteX2" fmla="*/ 5460643 w 5460643"/>
              <a:gd name="connsiteY2" fmla="*/ 0 h 296214"/>
              <a:gd name="connsiteX3" fmla="*/ 296215 w 5460643"/>
              <a:gd name="connsiteY3" fmla="*/ 0 h 296214"/>
              <a:gd name="connsiteX4" fmla="*/ 0 w 5460643"/>
              <a:gd name="connsiteY4" fmla="*/ 296214 h 29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0643" h="296214">
                <a:moveTo>
                  <a:pt x="0" y="296214"/>
                </a:moveTo>
                <a:lnTo>
                  <a:pt x="5460643" y="296214"/>
                </a:lnTo>
                <a:lnTo>
                  <a:pt x="5460643" y="0"/>
                </a:lnTo>
                <a:lnTo>
                  <a:pt x="296215" y="0"/>
                </a:lnTo>
                <a:lnTo>
                  <a:pt x="0" y="296214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3684339" y="4593389"/>
            <a:ext cx="363621" cy="176464"/>
          </a:xfrm>
          <a:custGeom>
            <a:avLst/>
            <a:gdLst>
              <a:gd name="connsiteX0" fmla="*/ 0 w 363621"/>
              <a:gd name="connsiteY0" fmla="*/ 0 h 176464"/>
              <a:gd name="connsiteX1" fmla="*/ 363621 w 363621"/>
              <a:gd name="connsiteY1" fmla="*/ 0 h 176464"/>
              <a:gd name="connsiteX2" fmla="*/ 187157 w 363621"/>
              <a:gd name="connsiteY2" fmla="*/ 176464 h 176464"/>
              <a:gd name="connsiteX3" fmla="*/ 0 w 363621"/>
              <a:gd name="connsiteY3" fmla="*/ 0 h 17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621" h="176464">
                <a:moveTo>
                  <a:pt x="0" y="0"/>
                </a:moveTo>
                <a:lnTo>
                  <a:pt x="363621" y="0"/>
                </a:lnTo>
                <a:lnTo>
                  <a:pt x="187157" y="1764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-7883" y="-61"/>
            <a:ext cx="8631620" cy="803073"/>
          </a:xfrm>
          <a:custGeom>
            <a:avLst/>
            <a:gdLst>
              <a:gd name="connsiteX0" fmla="*/ 0 w 8623738"/>
              <a:gd name="connsiteY0" fmla="*/ 0 h 606972"/>
              <a:gd name="connsiteX1" fmla="*/ 8623738 w 8623738"/>
              <a:gd name="connsiteY1" fmla="*/ 0 h 606972"/>
              <a:gd name="connsiteX2" fmla="*/ 8016766 w 8623738"/>
              <a:gd name="connsiteY2" fmla="*/ 606972 h 606972"/>
              <a:gd name="connsiteX3" fmla="*/ 7883 w 8623738"/>
              <a:gd name="connsiteY3" fmla="*/ 606972 h 606972"/>
              <a:gd name="connsiteX4" fmla="*/ 0 w 8623738"/>
              <a:gd name="connsiteY4" fmla="*/ 0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3738" h="606972">
                <a:moveTo>
                  <a:pt x="0" y="0"/>
                </a:moveTo>
                <a:lnTo>
                  <a:pt x="8623738" y="0"/>
                </a:lnTo>
                <a:lnTo>
                  <a:pt x="8016766" y="606972"/>
                </a:lnTo>
                <a:lnTo>
                  <a:pt x="7883" y="6069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Google Shape;189;p12"/>
          <p:cNvSpPr txBox="1">
            <a:spLocks/>
          </p:cNvSpPr>
          <p:nvPr/>
        </p:nvSpPr>
        <p:spPr>
          <a:xfrm>
            <a:off x="987346" y="28660"/>
            <a:ext cx="2220938" cy="6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МИНИСТЕРСТВО</a:t>
            </a:r>
            <a:br>
              <a:rPr lang="ru-RU" sz="800" dirty="0">
                <a:solidFill>
                  <a:schemeClr val="tx1"/>
                </a:solidFill>
                <a:latin typeface="PlumbC" pitchFamily="2" charset="0"/>
              </a:rPr>
            </a:br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СОЦИАЛЬНОЙ ПОЛИТИКИ</a:t>
            </a:r>
          </a:p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КРАСНОЯРСКОГО КРАЯ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4" y="99606"/>
            <a:ext cx="358333" cy="437052"/>
          </a:xfrm>
          <a:prstGeom prst="rect">
            <a:avLst/>
          </a:prstGeom>
        </p:spPr>
      </p:pic>
      <p:sp>
        <p:nvSpPr>
          <p:cNvPr id="26" name="Полилиния 25"/>
          <p:cNvSpPr/>
          <p:nvPr/>
        </p:nvSpPr>
        <p:spPr>
          <a:xfrm>
            <a:off x="8513379" y="4907017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00000000-1234-1234-1234-123412341234}" type="slidenum">
              <a:rPr lang="en" sz="1100">
                <a:solidFill>
                  <a:prstClr val="white"/>
                </a:solidFill>
                <a:latin typeface="PlumbMediumC" pitchFamily="2" charset="0"/>
              </a:rPr>
              <a:pPr algn="r"/>
              <a:t>10</a:t>
            </a:fld>
            <a:endParaRPr lang="en" sz="1100" dirty="0">
              <a:solidFill>
                <a:prstClr val="white"/>
              </a:solidFill>
              <a:latin typeface="PlumbMediumC" pitchFamily="2" charset="0"/>
            </a:endParaRPr>
          </a:p>
        </p:txBody>
      </p:sp>
      <p:sp>
        <p:nvSpPr>
          <p:cNvPr id="29" name="Прямоугольник 18"/>
          <p:cNvSpPr/>
          <p:nvPr/>
        </p:nvSpPr>
        <p:spPr>
          <a:xfrm>
            <a:off x="2339752" y="195486"/>
            <a:ext cx="6762366" cy="658757"/>
          </a:xfrm>
          <a:custGeom>
            <a:avLst/>
            <a:gdLst>
              <a:gd name="connsiteX0" fmla="*/ 0 w 6183485"/>
              <a:gd name="connsiteY0" fmla="*/ 0 h 408107"/>
              <a:gd name="connsiteX1" fmla="*/ 6183485 w 6183485"/>
              <a:gd name="connsiteY1" fmla="*/ 0 h 408107"/>
              <a:gd name="connsiteX2" fmla="*/ 6183485 w 6183485"/>
              <a:gd name="connsiteY2" fmla="*/ 408107 h 408107"/>
              <a:gd name="connsiteX3" fmla="*/ 0 w 6183485"/>
              <a:gd name="connsiteY3" fmla="*/ 408107 h 408107"/>
              <a:gd name="connsiteX4" fmla="*/ 0 w 6183485"/>
              <a:gd name="connsiteY4" fmla="*/ 0 h 408107"/>
              <a:gd name="connsiteX0" fmla="*/ 47296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72965 w 6183485"/>
              <a:gd name="connsiteY4" fmla="*/ 0 h 415990"/>
              <a:gd name="connsiteX0" fmla="*/ 41778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6183485"/>
              <a:gd name="connsiteY0" fmla="*/ 0 h 415990"/>
              <a:gd name="connsiteX1" fmla="*/ 5876057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5876057"/>
              <a:gd name="connsiteY0" fmla="*/ 0 h 415990"/>
              <a:gd name="connsiteX1" fmla="*/ 5876057 w 5876057"/>
              <a:gd name="connsiteY1" fmla="*/ 7883 h 415990"/>
              <a:gd name="connsiteX2" fmla="*/ 5474036 w 5876057"/>
              <a:gd name="connsiteY2" fmla="*/ 415990 h 415990"/>
              <a:gd name="connsiteX3" fmla="*/ 0 w 5876057"/>
              <a:gd name="connsiteY3" fmla="*/ 415990 h 415990"/>
              <a:gd name="connsiteX4" fmla="*/ 417785 w 5876057"/>
              <a:gd name="connsiteY4" fmla="*/ 0 h 41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057" h="415990">
                <a:moveTo>
                  <a:pt x="417785" y="0"/>
                </a:moveTo>
                <a:lnTo>
                  <a:pt x="5876057" y="7883"/>
                </a:lnTo>
                <a:lnTo>
                  <a:pt x="5474036" y="415990"/>
                </a:lnTo>
                <a:lnTo>
                  <a:pt x="0" y="415990"/>
                </a:lnTo>
                <a:lnTo>
                  <a:pt x="417785" y="0"/>
                </a:lnTo>
                <a:close/>
              </a:path>
            </a:pathLst>
          </a:custGeom>
          <a:gradFill>
            <a:gsLst>
              <a:gs pos="0">
                <a:srgbClr val="48AF43"/>
              </a:gs>
              <a:gs pos="50000">
                <a:srgbClr val="75C971">
                  <a:shade val="67500"/>
                  <a:satMod val="115000"/>
                </a:srgbClr>
              </a:gs>
              <a:gs pos="100000">
                <a:srgbClr val="75C97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600" b="1" dirty="0" smtClean="0">
                <a:latin typeface="Times New Roman"/>
              </a:rPr>
              <a:t>Контроль за </a:t>
            </a:r>
            <a:r>
              <a:rPr lang="ru-RU" sz="1600" b="1" dirty="0">
                <a:latin typeface="Times New Roman"/>
              </a:rPr>
              <a:t>оказанием государственных </a:t>
            </a:r>
            <a:r>
              <a:rPr lang="ru-RU" sz="1600" b="1" dirty="0">
                <a:solidFill>
                  <a:prstClr val="white"/>
                </a:solidFill>
                <a:latin typeface="Times New Roman"/>
              </a:rPr>
              <a:t>(</a:t>
            </a:r>
            <a:r>
              <a:rPr lang="ru-RU" sz="1600" b="1" dirty="0" smtClean="0">
                <a:solidFill>
                  <a:prstClr val="white"/>
                </a:solidFill>
                <a:latin typeface="Times New Roman"/>
              </a:rPr>
              <a:t>муниципальных</a:t>
            </a:r>
            <a:r>
              <a:rPr lang="ru-RU" sz="1600" b="1" dirty="0">
                <a:solidFill>
                  <a:prstClr val="white"/>
                </a:solidFill>
                <a:latin typeface="Times New Roman"/>
              </a:rPr>
              <a:t>) </a:t>
            </a:r>
            <a:endParaRPr lang="ru-RU" sz="1600" b="1" dirty="0" smtClean="0">
              <a:solidFill>
                <a:prstClr val="white"/>
              </a:solidFill>
              <a:latin typeface="Times New Roman"/>
            </a:endParaRPr>
          </a:p>
          <a:p>
            <a:pPr algn="ctr"/>
            <a:r>
              <a:rPr lang="ru-RU" sz="1600" b="1" dirty="0" smtClean="0">
                <a:latin typeface="Times New Roman"/>
              </a:rPr>
              <a:t>услуг в </a:t>
            </a:r>
            <a:r>
              <a:rPr lang="ru-RU" sz="1600" b="1" dirty="0">
                <a:latin typeface="Times New Roman"/>
              </a:rPr>
              <a:t>социальной </a:t>
            </a:r>
            <a:r>
              <a:rPr lang="ru-RU" sz="1600" b="1" dirty="0" smtClean="0">
                <a:latin typeface="Times New Roman"/>
              </a:rPr>
              <a:t>сфере</a:t>
            </a:r>
          </a:p>
        </p:txBody>
      </p:sp>
      <p:sp>
        <p:nvSpPr>
          <p:cNvPr id="30" name="Google Shape;189;p12"/>
          <p:cNvSpPr txBox="1">
            <a:spLocks/>
          </p:cNvSpPr>
          <p:nvPr/>
        </p:nvSpPr>
        <p:spPr>
          <a:xfrm>
            <a:off x="2761131" y="284544"/>
            <a:ext cx="6131348" cy="5184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spcBef>
                <a:spcPts val="0"/>
              </a:spcBef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PlumbMediumC" pitchFamily="2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F6399E9-B46C-428C-BF57-492A0ABEA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16502"/>
              </p:ext>
            </p:extLst>
          </p:nvPr>
        </p:nvGraphicFramePr>
        <p:xfrm>
          <a:off x="934595" y="1059582"/>
          <a:ext cx="7597844" cy="10198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8922">
                  <a:extLst>
                    <a:ext uri="{9D8B030D-6E8A-4147-A177-3AD203B41FA5}">
                      <a16:colId xmlns:a16="http://schemas.microsoft.com/office/drawing/2014/main" val="831603294"/>
                    </a:ext>
                  </a:extLst>
                </a:gridCol>
                <a:gridCol w="3798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0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План проверок на 2022 год 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77341"/>
                  </a:ext>
                </a:extLst>
              </a:tr>
              <a:tr h="776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Автономная некоммерческая организация комплексный центр социального обслуживания населения «Лидер»;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Автономная некоммерческая организация «Комплексный центр социального обслуживания населения «Снегири».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27738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F6399E9-B46C-428C-BF57-492A0ABEA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46212"/>
              </p:ext>
            </p:extLst>
          </p:nvPr>
        </p:nvGraphicFramePr>
        <p:xfrm>
          <a:off x="934597" y="2355726"/>
          <a:ext cx="7618078" cy="2014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039">
                  <a:extLst>
                    <a:ext uri="{9D8B030D-6E8A-4147-A177-3AD203B41FA5}">
                      <a16:colId xmlns:a16="http://schemas.microsoft.com/office/drawing/2014/main" val="831603294"/>
                    </a:ext>
                  </a:extLst>
                </a:gridCol>
                <a:gridCol w="3809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План проверок на 2023 год</a:t>
                      </a:r>
                      <a:endParaRPr lang="ru-RU" sz="16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77341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Автономная некоммерческая организация Краевой центр предоставления социальных услуг «Красноярье»;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предприниматель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Седлецкая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М.И.;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27738"/>
                  </a:ext>
                </a:extLst>
              </a:tr>
              <a:tr h="338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 «Комплексный центр социального обслуживания населения»;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Региональная общественная организация Красноярского края по защите прав и интересов граждан и оказанию альтернативных социальных услуг «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Спиридоновский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8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941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-7883" y="-61"/>
            <a:ext cx="8631620" cy="803073"/>
          </a:xfrm>
          <a:custGeom>
            <a:avLst/>
            <a:gdLst>
              <a:gd name="connsiteX0" fmla="*/ 0 w 8623738"/>
              <a:gd name="connsiteY0" fmla="*/ 0 h 606972"/>
              <a:gd name="connsiteX1" fmla="*/ 8623738 w 8623738"/>
              <a:gd name="connsiteY1" fmla="*/ 0 h 606972"/>
              <a:gd name="connsiteX2" fmla="*/ 8016766 w 8623738"/>
              <a:gd name="connsiteY2" fmla="*/ 606972 h 606972"/>
              <a:gd name="connsiteX3" fmla="*/ 7883 w 8623738"/>
              <a:gd name="connsiteY3" fmla="*/ 606972 h 606972"/>
              <a:gd name="connsiteX4" fmla="*/ 0 w 8623738"/>
              <a:gd name="connsiteY4" fmla="*/ 0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3738" h="606972">
                <a:moveTo>
                  <a:pt x="0" y="0"/>
                </a:moveTo>
                <a:lnTo>
                  <a:pt x="8623738" y="0"/>
                </a:lnTo>
                <a:lnTo>
                  <a:pt x="8016766" y="606972"/>
                </a:lnTo>
                <a:lnTo>
                  <a:pt x="7883" y="6069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Google Shape;189;p12"/>
          <p:cNvSpPr txBox="1">
            <a:spLocks/>
          </p:cNvSpPr>
          <p:nvPr/>
        </p:nvSpPr>
        <p:spPr>
          <a:xfrm>
            <a:off x="987346" y="28660"/>
            <a:ext cx="2220938" cy="6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МИНИСТЕРСТВО</a:t>
            </a:r>
            <a:br>
              <a:rPr lang="ru-RU" sz="800" dirty="0">
                <a:solidFill>
                  <a:schemeClr val="tx1"/>
                </a:solidFill>
                <a:latin typeface="PlumbC" pitchFamily="2" charset="0"/>
              </a:rPr>
            </a:br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СОЦИАЛЬНОЙ ПОЛИТИКИ</a:t>
            </a:r>
          </a:p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КРАСНОЯРСКОГО КРАЯ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4" y="99606"/>
            <a:ext cx="358333" cy="437052"/>
          </a:xfrm>
          <a:prstGeom prst="rect">
            <a:avLst/>
          </a:prstGeom>
        </p:spPr>
      </p:pic>
      <p:sp>
        <p:nvSpPr>
          <p:cNvPr id="26" name="Полилиния 25"/>
          <p:cNvSpPr/>
          <p:nvPr/>
        </p:nvSpPr>
        <p:spPr>
          <a:xfrm>
            <a:off x="8513379" y="4907017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prstClr val="white"/>
                </a:solidFill>
                <a:latin typeface="PlumbMediumC" pitchFamily="2" charset="0"/>
              </a:rPr>
              <a:t>11</a:t>
            </a:r>
            <a:endParaRPr lang="en" sz="1100" dirty="0">
              <a:solidFill>
                <a:prstClr val="white"/>
              </a:solidFill>
              <a:latin typeface="PlumbMediumC" pitchFamily="2" charset="0"/>
            </a:endParaRPr>
          </a:p>
        </p:txBody>
      </p:sp>
      <p:sp>
        <p:nvSpPr>
          <p:cNvPr id="30" name="Google Shape;189;p12"/>
          <p:cNvSpPr txBox="1">
            <a:spLocks/>
          </p:cNvSpPr>
          <p:nvPr/>
        </p:nvSpPr>
        <p:spPr>
          <a:xfrm>
            <a:off x="2761131" y="284544"/>
            <a:ext cx="6131348" cy="51846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>
              <a:spcBef>
                <a:spcPts val="0"/>
              </a:spcBef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PlumbMedium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4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-7883" y="-61"/>
            <a:ext cx="8631620" cy="607527"/>
          </a:xfrm>
          <a:custGeom>
            <a:avLst/>
            <a:gdLst>
              <a:gd name="connsiteX0" fmla="*/ 0 w 8623738"/>
              <a:gd name="connsiteY0" fmla="*/ 0 h 606972"/>
              <a:gd name="connsiteX1" fmla="*/ 8623738 w 8623738"/>
              <a:gd name="connsiteY1" fmla="*/ 0 h 606972"/>
              <a:gd name="connsiteX2" fmla="*/ 8016766 w 8623738"/>
              <a:gd name="connsiteY2" fmla="*/ 606972 h 606972"/>
              <a:gd name="connsiteX3" fmla="*/ 7883 w 8623738"/>
              <a:gd name="connsiteY3" fmla="*/ 606972 h 606972"/>
              <a:gd name="connsiteX4" fmla="*/ 0 w 8623738"/>
              <a:gd name="connsiteY4" fmla="*/ 0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3738" h="606972">
                <a:moveTo>
                  <a:pt x="0" y="0"/>
                </a:moveTo>
                <a:lnTo>
                  <a:pt x="8623738" y="0"/>
                </a:lnTo>
                <a:lnTo>
                  <a:pt x="8016766" y="606972"/>
                </a:lnTo>
                <a:lnTo>
                  <a:pt x="7883" y="6069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24" name="Google Shape;189;p12"/>
          <p:cNvSpPr txBox="1">
            <a:spLocks/>
          </p:cNvSpPr>
          <p:nvPr/>
        </p:nvSpPr>
        <p:spPr>
          <a:xfrm>
            <a:off x="415583" y="33018"/>
            <a:ext cx="2220938" cy="6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МИНИСТЕРСТВО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СОЦИАЛЬНОЙ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КРАСНОЯРСКОГО КРАЯ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" y="58900"/>
            <a:ext cx="358333" cy="450258"/>
          </a:xfrm>
          <a:prstGeom prst="rect">
            <a:avLst/>
          </a:prstGeom>
        </p:spPr>
      </p:pic>
      <p:sp>
        <p:nvSpPr>
          <p:cNvPr id="28" name="Полилиния 27"/>
          <p:cNvSpPr/>
          <p:nvPr/>
        </p:nvSpPr>
        <p:spPr>
          <a:xfrm rot="10800000" flipH="1" flipV="1">
            <a:off x="8388424" y="99606"/>
            <a:ext cx="660505" cy="137041"/>
          </a:xfrm>
          <a:custGeom>
            <a:avLst/>
            <a:gdLst>
              <a:gd name="connsiteX0" fmla="*/ 311574 w 1347894"/>
              <a:gd name="connsiteY0" fmla="*/ 0 h 311574"/>
              <a:gd name="connsiteX1" fmla="*/ 0 w 1347894"/>
              <a:gd name="connsiteY1" fmla="*/ 311574 h 311574"/>
              <a:gd name="connsiteX2" fmla="*/ 1347894 w 1347894"/>
              <a:gd name="connsiteY2" fmla="*/ 311574 h 311574"/>
              <a:gd name="connsiteX3" fmla="*/ 311574 w 1347894"/>
              <a:gd name="connsiteY3" fmla="*/ 0 h 3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94" h="311574">
                <a:moveTo>
                  <a:pt x="311574" y="0"/>
                </a:moveTo>
                <a:lnTo>
                  <a:pt x="0" y="311574"/>
                </a:lnTo>
                <a:lnTo>
                  <a:pt x="1347894" y="311574"/>
                </a:lnTo>
                <a:lnTo>
                  <a:pt x="311574" y="0"/>
                </a:lnTo>
                <a:close/>
              </a:path>
            </a:pathLst>
          </a:custGeom>
          <a:solidFill>
            <a:srgbClr val="75C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29" name="Прямоугольник 18"/>
          <p:cNvSpPr/>
          <p:nvPr/>
        </p:nvSpPr>
        <p:spPr>
          <a:xfrm>
            <a:off x="1619672" y="242896"/>
            <a:ext cx="7419014" cy="532525"/>
          </a:xfrm>
          <a:custGeom>
            <a:avLst/>
            <a:gdLst>
              <a:gd name="connsiteX0" fmla="*/ 0 w 6183485"/>
              <a:gd name="connsiteY0" fmla="*/ 0 h 408107"/>
              <a:gd name="connsiteX1" fmla="*/ 6183485 w 6183485"/>
              <a:gd name="connsiteY1" fmla="*/ 0 h 408107"/>
              <a:gd name="connsiteX2" fmla="*/ 6183485 w 6183485"/>
              <a:gd name="connsiteY2" fmla="*/ 408107 h 408107"/>
              <a:gd name="connsiteX3" fmla="*/ 0 w 6183485"/>
              <a:gd name="connsiteY3" fmla="*/ 408107 h 408107"/>
              <a:gd name="connsiteX4" fmla="*/ 0 w 6183485"/>
              <a:gd name="connsiteY4" fmla="*/ 0 h 408107"/>
              <a:gd name="connsiteX0" fmla="*/ 47296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72965 w 6183485"/>
              <a:gd name="connsiteY4" fmla="*/ 0 h 415990"/>
              <a:gd name="connsiteX0" fmla="*/ 41778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6183485"/>
              <a:gd name="connsiteY0" fmla="*/ 0 h 415990"/>
              <a:gd name="connsiteX1" fmla="*/ 5876057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5876057"/>
              <a:gd name="connsiteY0" fmla="*/ 0 h 415990"/>
              <a:gd name="connsiteX1" fmla="*/ 5876057 w 5876057"/>
              <a:gd name="connsiteY1" fmla="*/ 7883 h 415990"/>
              <a:gd name="connsiteX2" fmla="*/ 5474036 w 5876057"/>
              <a:gd name="connsiteY2" fmla="*/ 415990 h 415990"/>
              <a:gd name="connsiteX3" fmla="*/ 0 w 5876057"/>
              <a:gd name="connsiteY3" fmla="*/ 415990 h 415990"/>
              <a:gd name="connsiteX4" fmla="*/ 417785 w 5876057"/>
              <a:gd name="connsiteY4" fmla="*/ 0 h 41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057" h="415990">
                <a:moveTo>
                  <a:pt x="417785" y="0"/>
                </a:moveTo>
                <a:lnTo>
                  <a:pt x="5876057" y="7883"/>
                </a:lnTo>
                <a:lnTo>
                  <a:pt x="5474036" y="415990"/>
                </a:lnTo>
                <a:lnTo>
                  <a:pt x="0" y="415990"/>
                </a:lnTo>
                <a:lnTo>
                  <a:pt x="417785" y="0"/>
                </a:lnTo>
                <a:close/>
              </a:path>
            </a:pathLst>
          </a:custGeom>
          <a:gradFill>
            <a:gsLst>
              <a:gs pos="0">
                <a:srgbClr val="48AF43"/>
              </a:gs>
              <a:gs pos="50000">
                <a:srgbClr val="75C971">
                  <a:shade val="67500"/>
                  <a:satMod val="115000"/>
                </a:srgbClr>
              </a:gs>
              <a:gs pos="100000">
                <a:srgbClr val="75C97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30" name="Google Shape;189;p12"/>
          <p:cNvSpPr txBox="1">
            <a:spLocks/>
          </p:cNvSpPr>
          <p:nvPr/>
        </p:nvSpPr>
        <p:spPr>
          <a:xfrm>
            <a:off x="1979712" y="156920"/>
            <a:ext cx="6948264" cy="65319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от 13.07.2020 № 189-ФЗ "О государственном (муниципальном) социальном заказе на оказание государственных (муниципальных) услуг в социальной сфере» реализуется: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8513379" y="4906326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MediumC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MediumC" pitchFamily="2" charset="0"/>
              <a:ea typeface="+mn-ea"/>
              <a:cs typeface="+mn-cs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801360"/>
            <a:ext cx="3696367" cy="37866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в отношении отдельных направлений деятельности (6 направлений):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(статья 28 Федерального закона)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социальное обслуживание (за исключением услуг в сфере социального обслуживания в стационарной форме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);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санаторно-курортное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лечение (за исключением услуг, предоставляемых в рамках государственной социальной помощи</a:t>
            </a: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);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оказание 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паллиативной медицинской помощи;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создание благоприятных условий для развития туристской индустрии;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спортивная подготовка;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содействие занятости населения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99992" y="797502"/>
            <a:ext cx="4337468" cy="379047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на территориях субъектов РФ,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включенных в перечень: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(распоряжение Правительства РФ от 07.10.2020 N 2579-р)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36068214"/>
              </p:ext>
            </p:extLst>
          </p:nvPr>
        </p:nvGraphicFramePr>
        <p:xfrm>
          <a:off x="4716309" y="1563638"/>
          <a:ext cx="3907428" cy="2834640"/>
        </p:xfrm>
        <a:graphic>
          <a:graphicData uri="http://schemas.openxmlformats.org/drawingml/2006/table">
            <a:tbl>
              <a:tblPr firstRow="1" bandRow="1">
                <a:effectLst>
                  <a:outerShdw dist="12700" dir="5400000" algn="ctr" rotWithShape="0">
                    <a:schemeClr val="bg1"/>
                  </a:outerShdw>
                </a:effectLst>
                <a:tableStyleId>{5C22544A-7EE6-4342-B048-85BDC9FD1C3A}</a:tableStyleId>
              </a:tblPr>
              <a:tblGrid>
                <a:gridCol w="1974129">
                  <a:extLst>
                    <a:ext uri="{9D8B030D-6E8A-4147-A177-3AD203B41FA5}">
                      <a16:colId xmlns:a16="http://schemas.microsoft.com/office/drawing/2014/main" val="1818504344"/>
                    </a:ext>
                  </a:extLst>
                </a:gridCol>
                <a:gridCol w="1933299">
                  <a:extLst>
                    <a:ext uri="{9D8B030D-6E8A-4147-A177-3AD203B41FA5}">
                      <a16:colId xmlns:a16="http://schemas.microsoft.com/office/drawing/2014/main" val="1863147537"/>
                    </a:ext>
                  </a:extLst>
                </a:gridCol>
              </a:tblGrid>
              <a:tr h="281030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Башкортостан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Карелия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Саха (Якутия)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Чувашская Республика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Алтайский край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Камчатский край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Красноярский край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Пермский край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Приморский край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Ставропольский край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Белгородская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Калининградская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Ленинградская</a:t>
                      </a:r>
                      <a:r>
                        <a:rPr lang="ru-RU" sz="10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Новгородская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Новосибирская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Оренбургская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Псковская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Самарская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Сахалинская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Ульяновская</a:t>
                      </a: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Челябинская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Санкт-Петербург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Ханты-Мансийский автономный округ - Югра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0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Ямало-Ненецкий автономный округ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57968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97492" y="4659980"/>
            <a:ext cx="7560840" cy="364585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4000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течение 2021года необходимая для реализации социального заказа с сфере социального обслуживания 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Красноярском крае нормативная правовая база утверждена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86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/>
          <p:cNvSpPr/>
          <p:nvPr/>
        </p:nvSpPr>
        <p:spPr>
          <a:xfrm>
            <a:off x="8513379" y="4906327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MediumC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MediumC" pitchFamily="2" charset="0"/>
              <a:ea typeface="+mn-ea"/>
              <a:cs typeface="+mn-cs"/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4779" y="18630"/>
            <a:ext cx="8631620" cy="607527"/>
          </a:xfrm>
          <a:custGeom>
            <a:avLst/>
            <a:gdLst>
              <a:gd name="connsiteX0" fmla="*/ 0 w 8623738"/>
              <a:gd name="connsiteY0" fmla="*/ 0 h 606972"/>
              <a:gd name="connsiteX1" fmla="*/ 8623738 w 8623738"/>
              <a:gd name="connsiteY1" fmla="*/ 0 h 606972"/>
              <a:gd name="connsiteX2" fmla="*/ 8016766 w 8623738"/>
              <a:gd name="connsiteY2" fmla="*/ 606972 h 606972"/>
              <a:gd name="connsiteX3" fmla="*/ 7883 w 8623738"/>
              <a:gd name="connsiteY3" fmla="*/ 606972 h 606972"/>
              <a:gd name="connsiteX4" fmla="*/ 0 w 8623738"/>
              <a:gd name="connsiteY4" fmla="*/ 0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3738" h="606972">
                <a:moveTo>
                  <a:pt x="0" y="0"/>
                </a:moveTo>
                <a:lnTo>
                  <a:pt x="8623738" y="0"/>
                </a:lnTo>
                <a:lnTo>
                  <a:pt x="8016766" y="606972"/>
                </a:lnTo>
                <a:lnTo>
                  <a:pt x="7883" y="6069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24" name="Google Shape;189;p12"/>
          <p:cNvSpPr txBox="1">
            <a:spLocks/>
          </p:cNvSpPr>
          <p:nvPr/>
        </p:nvSpPr>
        <p:spPr>
          <a:xfrm>
            <a:off x="457095" y="20234"/>
            <a:ext cx="2220938" cy="6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МИНИСТЕРСТВО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СОЦИАЛЬНОЙ ПОЛИТИКИ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КРАСНОЯРСКОГО КРАЯ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8" y="103867"/>
            <a:ext cx="358333" cy="437052"/>
          </a:xfrm>
          <a:prstGeom prst="rect">
            <a:avLst/>
          </a:prstGeom>
        </p:spPr>
      </p:pic>
      <p:sp>
        <p:nvSpPr>
          <p:cNvPr id="26" name="Полилиния 25"/>
          <p:cNvSpPr/>
          <p:nvPr/>
        </p:nvSpPr>
        <p:spPr>
          <a:xfrm>
            <a:off x="8521262" y="4918841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MediumC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MediumC" pitchFamily="2" charset="0"/>
              <a:ea typeface="+mn-ea"/>
              <a:cs typeface="+mn-cs"/>
            </a:endParaRPr>
          </a:p>
        </p:txBody>
      </p:sp>
      <p:sp>
        <p:nvSpPr>
          <p:cNvPr id="28" name="Полилиния 27"/>
          <p:cNvSpPr/>
          <p:nvPr/>
        </p:nvSpPr>
        <p:spPr>
          <a:xfrm rot="10800000" flipH="1" flipV="1">
            <a:off x="8388985" y="195486"/>
            <a:ext cx="189232" cy="49444"/>
          </a:xfrm>
          <a:custGeom>
            <a:avLst/>
            <a:gdLst>
              <a:gd name="connsiteX0" fmla="*/ 311574 w 1347894"/>
              <a:gd name="connsiteY0" fmla="*/ 0 h 311574"/>
              <a:gd name="connsiteX1" fmla="*/ 0 w 1347894"/>
              <a:gd name="connsiteY1" fmla="*/ 311574 h 311574"/>
              <a:gd name="connsiteX2" fmla="*/ 1347894 w 1347894"/>
              <a:gd name="connsiteY2" fmla="*/ 311574 h 311574"/>
              <a:gd name="connsiteX3" fmla="*/ 311574 w 1347894"/>
              <a:gd name="connsiteY3" fmla="*/ 0 h 3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94" h="311574">
                <a:moveTo>
                  <a:pt x="311574" y="0"/>
                </a:moveTo>
                <a:lnTo>
                  <a:pt x="0" y="311574"/>
                </a:lnTo>
                <a:lnTo>
                  <a:pt x="1347894" y="311574"/>
                </a:lnTo>
                <a:lnTo>
                  <a:pt x="311574" y="0"/>
                </a:lnTo>
                <a:close/>
              </a:path>
            </a:pathLst>
          </a:custGeom>
          <a:gradFill flip="none" rotWithShape="1">
            <a:gsLst>
              <a:gs pos="0">
                <a:srgbClr val="3A8E36">
                  <a:shade val="30000"/>
                  <a:satMod val="115000"/>
                </a:srgbClr>
              </a:gs>
              <a:gs pos="50000">
                <a:srgbClr val="3A8E36">
                  <a:shade val="67500"/>
                  <a:satMod val="115000"/>
                </a:srgbClr>
              </a:gs>
              <a:gs pos="100000">
                <a:srgbClr val="3A8E3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29" name="Прямоугольник 18"/>
          <p:cNvSpPr/>
          <p:nvPr/>
        </p:nvSpPr>
        <p:spPr>
          <a:xfrm>
            <a:off x="1763689" y="103867"/>
            <a:ext cx="7175496" cy="919953"/>
          </a:xfrm>
          <a:custGeom>
            <a:avLst/>
            <a:gdLst>
              <a:gd name="connsiteX0" fmla="*/ 0 w 6183485"/>
              <a:gd name="connsiteY0" fmla="*/ 0 h 408107"/>
              <a:gd name="connsiteX1" fmla="*/ 6183485 w 6183485"/>
              <a:gd name="connsiteY1" fmla="*/ 0 h 408107"/>
              <a:gd name="connsiteX2" fmla="*/ 6183485 w 6183485"/>
              <a:gd name="connsiteY2" fmla="*/ 408107 h 408107"/>
              <a:gd name="connsiteX3" fmla="*/ 0 w 6183485"/>
              <a:gd name="connsiteY3" fmla="*/ 408107 h 408107"/>
              <a:gd name="connsiteX4" fmla="*/ 0 w 6183485"/>
              <a:gd name="connsiteY4" fmla="*/ 0 h 408107"/>
              <a:gd name="connsiteX0" fmla="*/ 47296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72965 w 6183485"/>
              <a:gd name="connsiteY4" fmla="*/ 0 h 415990"/>
              <a:gd name="connsiteX0" fmla="*/ 41778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6183485"/>
              <a:gd name="connsiteY0" fmla="*/ 0 h 415990"/>
              <a:gd name="connsiteX1" fmla="*/ 5876057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5876057"/>
              <a:gd name="connsiteY0" fmla="*/ 0 h 415990"/>
              <a:gd name="connsiteX1" fmla="*/ 5876057 w 5876057"/>
              <a:gd name="connsiteY1" fmla="*/ 7883 h 415990"/>
              <a:gd name="connsiteX2" fmla="*/ 5474036 w 5876057"/>
              <a:gd name="connsiteY2" fmla="*/ 415990 h 415990"/>
              <a:gd name="connsiteX3" fmla="*/ 0 w 5876057"/>
              <a:gd name="connsiteY3" fmla="*/ 415990 h 415990"/>
              <a:gd name="connsiteX4" fmla="*/ 417785 w 5876057"/>
              <a:gd name="connsiteY4" fmla="*/ 0 h 41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057" h="415990">
                <a:moveTo>
                  <a:pt x="417785" y="0"/>
                </a:moveTo>
                <a:lnTo>
                  <a:pt x="5876057" y="7883"/>
                </a:lnTo>
                <a:lnTo>
                  <a:pt x="5474036" y="415990"/>
                </a:lnTo>
                <a:lnTo>
                  <a:pt x="0" y="415990"/>
                </a:lnTo>
                <a:lnTo>
                  <a:pt x="417785" y="0"/>
                </a:lnTo>
                <a:close/>
              </a:path>
            </a:pathLst>
          </a:custGeom>
          <a:gradFill>
            <a:gsLst>
              <a:gs pos="0">
                <a:srgbClr val="48AF43"/>
              </a:gs>
              <a:gs pos="50000">
                <a:srgbClr val="75C971">
                  <a:shade val="67500"/>
                  <a:satMod val="115000"/>
                </a:srgbClr>
              </a:gs>
              <a:gs pos="100000">
                <a:srgbClr val="75C97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"/>
                <a:ea typeface="+mn-ea"/>
                <a:cs typeface="+mn-cs"/>
              </a:rPr>
              <a:t>      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Механизм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вступления заинтересованных лиц в реализацию социального заказа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в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сфере социального обслуживания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(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этапы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)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Google Shape;189;p12"/>
          <p:cNvSpPr txBox="1">
            <a:spLocks/>
          </p:cNvSpPr>
          <p:nvPr/>
        </p:nvSpPr>
        <p:spPr>
          <a:xfrm>
            <a:off x="3136249" y="192013"/>
            <a:ext cx="5245090" cy="529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PlumbMediumC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16" name="Freeform 39"/>
          <p:cNvSpPr>
            <a:spLocks/>
          </p:cNvSpPr>
          <p:nvPr/>
        </p:nvSpPr>
        <p:spPr bwMode="auto">
          <a:xfrm>
            <a:off x="676043" y="1083836"/>
            <a:ext cx="3640982" cy="1010602"/>
          </a:xfrm>
          <a:custGeom>
            <a:avLst/>
            <a:gdLst>
              <a:gd name="T0" fmla="*/ 199 w 3065"/>
              <a:gd name="T1" fmla="*/ 0 h 892"/>
              <a:gd name="T2" fmla="*/ 185 w 3065"/>
              <a:gd name="T3" fmla="*/ 0 h 892"/>
              <a:gd name="T4" fmla="*/ 0 w 3065"/>
              <a:gd name="T5" fmla="*/ 101 h 892"/>
              <a:gd name="T6" fmla="*/ 0 w 3065"/>
              <a:gd name="T7" fmla="*/ 232 h 892"/>
              <a:gd name="T8" fmla="*/ 144 w 3065"/>
              <a:gd name="T9" fmla="*/ 154 h 892"/>
              <a:gd name="T10" fmla="*/ 144 w 3065"/>
              <a:gd name="T11" fmla="*/ 778 h 892"/>
              <a:gd name="T12" fmla="*/ 5 w 3065"/>
              <a:gd name="T13" fmla="*/ 778 h 892"/>
              <a:gd name="T14" fmla="*/ 5 w 3065"/>
              <a:gd name="T15" fmla="*/ 892 h 892"/>
              <a:gd name="T16" fmla="*/ 199 w 3065"/>
              <a:gd name="T17" fmla="*/ 892 h 892"/>
              <a:gd name="T18" fmla="*/ 421 w 3065"/>
              <a:gd name="T19" fmla="*/ 892 h 892"/>
              <a:gd name="T20" fmla="*/ 3065 w 3065"/>
              <a:gd name="T21" fmla="*/ 892 h 892"/>
              <a:gd name="T22" fmla="*/ 3065 w 3065"/>
              <a:gd name="T23" fmla="*/ 0 h 892"/>
              <a:gd name="T24" fmla="*/ 300 w 3065"/>
              <a:gd name="T25" fmla="*/ 0 h 892"/>
              <a:gd name="T26" fmla="*/ 199 w 3065"/>
              <a:gd name="T27" fmla="*/ 0 h 8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65" h="892">
                <a:moveTo>
                  <a:pt x="199" y="0"/>
                </a:moveTo>
                <a:lnTo>
                  <a:pt x="185" y="0"/>
                </a:lnTo>
                <a:lnTo>
                  <a:pt x="0" y="101"/>
                </a:lnTo>
                <a:lnTo>
                  <a:pt x="0" y="232"/>
                </a:lnTo>
                <a:lnTo>
                  <a:pt x="144" y="154"/>
                </a:lnTo>
                <a:lnTo>
                  <a:pt x="144" y="778"/>
                </a:lnTo>
                <a:lnTo>
                  <a:pt x="5" y="778"/>
                </a:lnTo>
                <a:lnTo>
                  <a:pt x="5" y="892"/>
                </a:lnTo>
                <a:lnTo>
                  <a:pt x="199" y="892"/>
                </a:lnTo>
                <a:lnTo>
                  <a:pt x="421" y="892"/>
                </a:lnTo>
                <a:lnTo>
                  <a:pt x="3065" y="892"/>
                </a:lnTo>
                <a:lnTo>
                  <a:pt x="3065" y="0"/>
                </a:lnTo>
                <a:lnTo>
                  <a:pt x="300" y="0"/>
                </a:lnTo>
                <a:lnTo>
                  <a:pt x="199" y="0"/>
                </a:lnTo>
                <a:close/>
              </a:path>
            </a:pathLst>
          </a:custGeom>
          <a:solidFill>
            <a:srgbClr val="75C97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617" name="Freeform 13"/>
          <p:cNvSpPr>
            <a:spLocks/>
          </p:cNvSpPr>
          <p:nvPr/>
        </p:nvSpPr>
        <p:spPr bwMode="auto">
          <a:xfrm>
            <a:off x="1032033" y="1083836"/>
            <a:ext cx="363557" cy="835078"/>
          </a:xfrm>
          <a:custGeom>
            <a:avLst/>
            <a:gdLst>
              <a:gd name="T0" fmla="*/ 202 w 202"/>
              <a:gd name="T1" fmla="*/ 576 h 576"/>
              <a:gd name="T2" fmla="*/ 0 w 202"/>
              <a:gd name="T3" fmla="*/ 0 h 576"/>
              <a:gd name="T4" fmla="*/ 0 w 202"/>
              <a:gd name="T5" fmla="*/ 500 h 576"/>
              <a:gd name="T6" fmla="*/ 79 w 202"/>
              <a:gd name="T7" fmla="*/ 500 h 576"/>
              <a:gd name="T8" fmla="*/ 79 w 202"/>
              <a:gd name="T9" fmla="*/ 576 h 576"/>
              <a:gd name="T10" fmla="*/ 202 w 202"/>
              <a:gd name="T11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576">
                <a:moveTo>
                  <a:pt x="202" y="576"/>
                </a:moveTo>
                <a:lnTo>
                  <a:pt x="0" y="0"/>
                </a:lnTo>
                <a:lnTo>
                  <a:pt x="0" y="500"/>
                </a:lnTo>
                <a:lnTo>
                  <a:pt x="79" y="500"/>
                </a:lnTo>
                <a:lnTo>
                  <a:pt x="79" y="576"/>
                </a:lnTo>
                <a:lnTo>
                  <a:pt x="202" y="576"/>
                </a:lnTo>
                <a:close/>
              </a:path>
            </a:pathLst>
          </a:custGeom>
          <a:solidFill>
            <a:srgbClr val="48AF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618" name="Rectangle 62"/>
          <p:cNvSpPr/>
          <p:nvPr/>
        </p:nvSpPr>
        <p:spPr>
          <a:xfrm>
            <a:off x="4271306" y="1083834"/>
            <a:ext cx="45719" cy="835078"/>
          </a:xfrm>
          <a:prstGeom prst="rect">
            <a:avLst/>
          </a:prstGeom>
          <a:solidFill>
            <a:srgbClr val="48AF4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grpSp>
        <p:nvGrpSpPr>
          <p:cNvPr id="619" name="Group 2"/>
          <p:cNvGrpSpPr/>
          <p:nvPr/>
        </p:nvGrpSpPr>
        <p:grpSpPr>
          <a:xfrm>
            <a:off x="534082" y="2197899"/>
            <a:ext cx="3793018" cy="1049331"/>
            <a:chOff x="925513" y="3281809"/>
            <a:chExt cx="4612828" cy="1276130"/>
          </a:xfrm>
        </p:grpSpPr>
        <p:sp>
          <p:nvSpPr>
            <p:cNvPr id="620" name="Freeform 37"/>
            <p:cNvSpPr>
              <a:spLocks/>
            </p:cNvSpPr>
            <p:nvPr/>
          </p:nvSpPr>
          <p:spPr bwMode="auto">
            <a:xfrm>
              <a:off x="925513" y="3283640"/>
              <a:ext cx="4516409" cy="1272469"/>
            </a:xfrm>
            <a:custGeom>
              <a:avLst/>
              <a:gdLst>
                <a:gd name="T0" fmla="*/ 176 w 1850"/>
                <a:gd name="T1" fmla="*/ 0 h 523"/>
                <a:gd name="T2" fmla="*/ 105 w 1850"/>
                <a:gd name="T3" fmla="*/ 13 h 523"/>
                <a:gd name="T4" fmla="*/ 48 w 1850"/>
                <a:gd name="T5" fmla="*/ 50 h 523"/>
                <a:gd name="T6" fmla="*/ 13 w 1850"/>
                <a:gd name="T7" fmla="*/ 104 h 523"/>
                <a:gd name="T8" fmla="*/ 0 w 1850"/>
                <a:gd name="T9" fmla="*/ 169 h 523"/>
                <a:gd name="T10" fmla="*/ 103 w 1850"/>
                <a:gd name="T11" fmla="*/ 169 h 523"/>
                <a:gd name="T12" fmla="*/ 108 w 1850"/>
                <a:gd name="T13" fmla="*/ 134 h 523"/>
                <a:gd name="T14" fmla="*/ 122 w 1850"/>
                <a:gd name="T15" fmla="*/ 107 h 523"/>
                <a:gd name="T16" fmla="*/ 146 w 1850"/>
                <a:gd name="T17" fmla="*/ 89 h 523"/>
                <a:gd name="T18" fmla="*/ 178 w 1850"/>
                <a:gd name="T19" fmla="*/ 82 h 523"/>
                <a:gd name="T20" fmla="*/ 227 w 1850"/>
                <a:gd name="T21" fmla="*/ 102 h 523"/>
                <a:gd name="T22" fmla="*/ 245 w 1850"/>
                <a:gd name="T23" fmla="*/ 156 h 523"/>
                <a:gd name="T24" fmla="*/ 241 w 1850"/>
                <a:gd name="T25" fmla="*/ 180 h 523"/>
                <a:gd name="T26" fmla="*/ 230 w 1850"/>
                <a:gd name="T27" fmla="*/ 206 h 523"/>
                <a:gd name="T28" fmla="*/ 209 w 1850"/>
                <a:gd name="T29" fmla="*/ 237 h 523"/>
                <a:gd name="T30" fmla="*/ 177 w 1850"/>
                <a:gd name="T31" fmla="*/ 275 h 523"/>
                <a:gd name="T32" fmla="*/ 10 w 1850"/>
                <a:gd name="T33" fmla="*/ 453 h 523"/>
                <a:gd name="T34" fmla="*/ 10 w 1850"/>
                <a:gd name="T35" fmla="*/ 523 h 523"/>
                <a:gd name="T36" fmla="*/ 134 w 1850"/>
                <a:gd name="T37" fmla="*/ 523 h 523"/>
                <a:gd name="T38" fmla="*/ 356 w 1850"/>
                <a:gd name="T39" fmla="*/ 523 h 523"/>
                <a:gd name="T40" fmla="*/ 364 w 1850"/>
                <a:gd name="T41" fmla="*/ 523 h 523"/>
                <a:gd name="T42" fmla="*/ 1850 w 1850"/>
                <a:gd name="T43" fmla="*/ 523 h 523"/>
                <a:gd name="T44" fmla="*/ 1850 w 1850"/>
                <a:gd name="T45" fmla="*/ 0 h 523"/>
                <a:gd name="T46" fmla="*/ 171 w 1850"/>
                <a:gd name="T47" fmla="*/ 0 h 523"/>
                <a:gd name="T48" fmla="*/ 176 w 1850"/>
                <a:gd name="T4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50" h="523">
                  <a:moveTo>
                    <a:pt x="176" y="0"/>
                  </a:moveTo>
                  <a:cubicBezTo>
                    <a:pt x="150" y="0"/>
                    <a:pt x="126" y="5"/>
                    <a:pt x="105" y="13"/>
                  </a:cubicBezTo>
                  <a:cubicBezTo>
                    <a:pt x="83" y="22"/>
                    <a:pt x="64" y="34"/>
                    <a:pt x="48" y="50"/>
                  </a:cubicBezTo>
                  <a:cubicBezTo>
                    <a:pt x="33" y="65"/>
                    <a:pt x="21" y="83"/>
                    <a:pt x="13" y="104"/>
                  </a:cubicBezTo>
                  <a:cubicBezTo>
                    <a:pt x="4" y="124"/>
                    <a:pt x="0" y="146"/>
                    <a:pt x="0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3" y="157"/>
                    <a:pt x="105" y="145"/>
                    <a:pt x="108" y="134"/>
                  </a:cubicBezTo>
                  <a:cubicBezTo>
                    <a:pt x="111" y="124"/>
                    <a:pt x="116" y="115"/>
                    <a:pt x="122" y="107"/>
                  </a:cubicBezTo>
                  <a:cubicBezTo>
                    <a:pt x="129" y="99"/>
                    <a:pt x="136" y="93"/>
                    <a:pt x="146" y="89"/>
                  </a:cubicBezTo>
                  <a:cubicBezTo>
                    <a:pt x="155" y="85"/>
                    <a:pt x="166" y="82"/>
                    <a:pt x="178" y="82"/>
                  </a:cubicBezTo>
                  <a:cubicBezTo>
                    <a:pt x="199" y="82"/>
                    <a:pt x="216" y="89"/>
                    <a:pt x="227" y="102"/>
                  </a:cubicBezTo>
                  <a:cubicBezTo>
                    <a:pt x="239" y="115"/>
                    <a:pt x="245" y="133"/>
                    <a:pt x="245" y="156"/>
                  </a:cubicBezTo>
                  <a:cubicBezTo>
                    <a:pt x="245" y="164"/>
                    <a:pt x="244" y="172"/>
                    <a:pt x="241" y="180"/>
                  </a:cubicBezTo>
                  <a:cubicBezTo>
                    <a:pt x="239" y="188"/>
                    <a:pt x="235" y="197"/>
                    <a:pt x="230" y="206"/>
                  </a:cubicBezTo>
                  <a:cubicBezTo>
                    <a:pt x="225" y="216"/>
                    <a:pt x="218" y="226"/>
                    <a:pt x="209" y="237"/>
                  </a:cubicBezTo>
                  <a:cubicBezTo>
                    <a:pt x="200" y="249"/>
                    <a:pt x="190" y="261"/>
                    <a:pt x="177" y="275"/>
                  </a:cubicBezTo>
                  <a:cubicBezTo>
                    <a:pt x="10" y="453"/>
                    <a:pt x="10" y="453"/>
                    <a:pt x="10" y="453"/>
                  </a:cubicBezTo>
                  <a:cubicBezTo>
                    <a:pt x="10" y="523"/>
                    <a:pt x="10" y="523"/>
                    <a:pt x="10" y="523"/>
                  </a:cubicBezTo>
                  <a:cubicBezTo>
                    <a:pt x="134" y="523"/>
                    <a:pt x="134" y="523"/>
                    <a:pt x="134" y="523"/>
                  </a:cubicBezTo>
                  <a:cubicBezTo>
                    <a:pt x="356" y="523"/>
                    <a:pt x="356" y="523"/>
                    <a:pt x="356" y="523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1850" y="523"/>
                    <a:pt x="1850" y="523"/>
                    <a:pt x="1850" y="523"/>
                  </a:cubicBezTo>
                  <a:cubicBezTo>
                    <a:pt x="1850" y="0"/>
                    <a:pt x="1850" y="0"/>
                    <a:pt x="1850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3" y="0"/>
                    <a:pt x="175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621" name="Freeform 15"/>
            <p:cNvSpPr>
              <a:spLocks/>
            </p:cNvSpPr>
            <p:nvPr/>
          </p:nvSpPr>
          <p:spPr bwMode="auto">
            <a:xfrm>
              <a:off x="1272702" y="3521633"/>
              <a:ext cx="855815" cy="1029705"/>
            </a:xfrm>
            <a:custGeom>
              <a:avLst/>
              <a:gdLst>
                <a:gd name="T0" fmla="*/ 228 w 228"/>
                <a:gd name="T1" fmla="*/ 274 h 274"/>
                <a:gd name="T2" fmla="*/ 131 w 228"/>
                <a:gd name="T3" fmla="*/ 0 h 274"/>
                <a:gd name="T4" fmla="*/ 134 w 228"/>
                <a:gd name="T5" fmla="*/ 29 h 274"/>
                <a:gd name="T6" fmla="*/ 129 w 228"/>
                <a:gd name="T7" fmla="*/ 62 h 274"/>
                <a:gd name="T8" fmla="*/ 114 w 228"/>
                <a:gd name="T9" fmla="*/ 93 h 274"/>
                <a:gd name="T10" fmla="*/ 90 w 228"/>
                <a:gd name="T11" fmla="*/ 125 h 274"/>
                <a:gd name="T12" fmla="*/ 60 w 228"/>
                <a:gd name="T13" fmla="*/ 158 h 274"/>
                <a:gd name="T14" fmla="*/ 0 w 228"/>
                <a:gd name="T15" fmla="*/ 220 h 274"/>
                <a:gd name="T16" fmla="*/ 145 w 228"/>
                <a:gd name="T17" fmla="*/ 220 h 274"/>
                <a:gd name="T18" fmla="*/ 145 w 228"/>
                <a:gd name="T19" fmla="*/ 274 h 274"/>
                <a:gd name="T20" fmla="*/ 228 w 228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74">
                  <a:moveTo>
                    <a:pt x="228" y="274"/>
                  </a:moveTo>
                  <a:cubicBezTo>
                    <a:pt x="156" y="70"/>
                    <a:pt x="136" y="15"/>
                    <a:pt x="131" y="0"/>
                  </a:cubicBezTo>
                  <a:cubicBezTo>
                    <a:pt x="133" y="9"/>
                    <a:pt x="134" y="19"/>
                    <a:pt x="134" y="29"/>
                  </a:cubicBezTo>
                  <a:cubicBezTo>
                    <a:pt x="134" y="40"/>
                    <a:pt x="133" y="51"/>
                    <a:pt x="129" y="62"/>
                  </a:cubicBezTo>
                  <a:cubicBezTo>
                    <a:pt x="126" y="72"/>
                    <a:pt x="121" y="83"/>
                    <a:pt x="114" y="93"/>
                  </a:cubicBezTo>
                  <a:cubicBezTo>
                    <a:pt x="107" y="103"/>
                    <a:pt x="100" y="114"/>
                    <a:pt x="90" y="125"/>
                  </a:cubicBezTo>
                  <a:cubicBezTo>
                    <a:pt x="81" y="135"/>
                    <a:pt x="71" y="147"/>
                    <a:pt x="60" y="158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45" y="274"/>
                    <a:pt x="145" y="274"/>
                    <a:pt x="145" y="274"/>
                  </a:cubicBezTo>
                  <a:cubicBezTo>
                    <a:pt x="228" y="274"/>
                    <a:pt x="228" y="274"/>
                    <a:pt x="228" y="27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622" name="Rectangle 63"/>
            <p:cNvSpPr/>
            <p:nvPr/>
          </p:nvSpPr>
          <p:spPr>
            <a:xfrm>
              <a:off x="5441922" y="3281809"/>
              <a:ext cx="96419" cy="12761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</p:grpSp>
      <p:grpSp>
        <p:nvGrpSpPr>
          <p:cNvPr id="623" name="Group 3"/>
          <p:cNvGrpSpPr/>
          <p:nvPr/>
        </p:nvGrpSpPr>
        <p:grpSpPr>
          <a:xfrm>
            <a:off x="534081" y="3396990"/>
            <a:ext cx="3816507" cy="1521851"/>
            <a:chOff x="938352" y="4691412"/>
            <a:chExt cx="4599989" cy="1272469"/>
          </a:xfrm>
        </p:grpSpPr>
        <p:sp>
          <p:nvSpPr>
            <p:cNvPr id="624" name="Freeform 35"/>
            <p:cNvSpPr>
              <a:spLocks/>
            </p:cNvSpPr>
            <p:nvPr/>
          </p:nvSpPr>
          <p:spPr bwMode="auto">
            <a:xfrm>
              <a:off x="938352" y="4691412"/>
              <a:ext cx="4503571" cy="1272469"/>
            </a:xfrm>
            <a:custGeom>
              <a:avLst/>
              <a:gdLst>
                <a:gd name="T0" fmla="*/ 170 w 1845"/>
                <a:gd name="T1" fmla="*/ 0 h 523"/>
                <a:gd name="T2" fmla="*/ 108 w 1845"/>
                <a:gd name="T3" fmla="*/ 10 h 523"/>
                <a:gd name="T4" fmla="*/ 55 w 1845"/>
                <a:gd name="T5" fmla="*/ 38 h 523"/>
                <a:gd name="T6" fmla="*/ 20 w 1845"/>
                <a:gd name="T7" fmla="*/ 82 h 523"/>
                <a:gd name="T8" fmla="*/ 7 w 1845"/>
                <a:gd name="T9" fmla="*/ 139 h 523"/>
                <a:gd name="T10" fmla="*/ 108 w 1845"/>
                <a:gd name="T11" fmla="*/ 139 h 523"/>
                <a:gd name="T12" fmla="*/ 113 w 1845"/>
                <a:gd name="T13" fmla="*/ 115 h 523"/>
                <a:gd name="T14" fmla="*/ 128 w 1845"/>
                <a:gd name="T15" fmla="*/ 97 h 523"/>
                <a:gd name="T16" fmla="*/ 150 w 1845"/>
                <a:gd name="T17" fmla="*/ 86 h 523"/>
                <a:gd name="T18" fmla="*/ 176 w 1845"/>
                <a:gd name="T19" fmla="*/ 82 h 523"/>
                <a:gd name="T20" fmla="*/ 206 w 1845"/>
                <a:gd name="T21" fmla="*/ 87 h 523"/>
                <a:gd name="T22" fmla="*/ 228 w 1845"/>
                <a:gd name="T23" fmla="*/ 100 h 523"/>
                <a:gd name="T24" fmla="*/ 241 w 1845"/>
                <a:gd name="T25" fmla="*/ 121 h 523"/>
                <a:gd name="T26" fmla="*/ 245 w 1845"/>
                <a:gd name="T27" fmla="*/ 147 h 523"/>
                <a:gd name="T28" fmla="*/ 226 w 1845"/>
                <a:gd name="T29" fmla="*/ 198 h 523"/>
                <a:gd name="T30" fmla="*/ 169 w 1845"/>
                <a:gd name="T31" fmla="*/ 217 h 523"/>
                <a:gd name="T32" fmla="*/ 115 w 1845"/>
                <a:gd name="T33" fmla="*/ 217 h 523"/>
                <a:gd name="T34" fmla="*/ 115 w 1845"/>
                <a:gd name="T35" fmla="*/ 296 h 523"/>
                <a:gd name="T36" fmla="*/ 169 w 1845"/>
                <a:gd name="T37" fmla="*/ 296 h 523"/>
                <a:gd name="T38" fmla="*/ 204 w 1845"/>
                <a:gd name="T39" fmla="*/ 300 h 523"/>
                <a:gd name="T40" fmla="*/ 230 w 1845"/>
                <a:gd name="T41" fmla="*/ 314 h 523"/>
                <a:gd name="T42" fmla="*/ 247 w 1845"/>
                <a:gd name="T43" fmla="*/ 337 h 523"/>
                <a:gd name="T44" fmla="*/ 253 w 1845"/>
                <a:gd name="T45" fmla="*/ 372 h 523"/>
                <a:gd name="T46" fmla="*/ 248 w 1845"/>
                <a:gd name="T47" fmla="*/ 401 h 523"/>
                <a:gd name="T48" fmla="*/ 232 w 1845"/>
                <a:gd name="T49" fmla="*/ 423 h 523"/>
                <a:gd name="T50" fmla="*/ 208 w 1845"/>
                <a:gd name="T51" fmla="*/ 437 h 523"/>
                <a:gd name="T52" fmla="*/ 176 w 1845"/>
                <a:gd name="T53" fmla="*/ 442 h 523"/>
                <a:gd name="T54" fmla="*/ 146 w 1845"/>
                <a:gd name="T55" fmla="*/ 437 h 523"/>
                <a:gd name="T56" fmla="*/ 123 w 1845"/>
                <a:gd name="T57" fmla="*/ 423 h 523"/>
                <a:gd name="T58" fmla="*/ 107 w 1845"/>
                <a:gd name="T59" fmla="*/ 403 h 523"/>
                <a:gd name="T60" fmla="*/ 101 w 1845"/>
                <a:gd name="T61" fmla="*/ 377 h 523"/>
                <a:gd name="T62" fmla="*/ 0 w 1845"/>
                <a:gd name="T63" fmla="*/ 377 h 523"/>
                <a:gd name="T64" fmla="*/ 15 w 1845"/>
                <a:gd name="T65" fmla="*/ 442 h 523"/>
                <a:gd name="T66" fmla="*/ 54 w 1845"/>
                <a:gd name="T67" fmla="*/ 488 h 523"/>
                <a:gd name="T68" fmla="*/ 110 w 1845"/>
                <a:gd name="T69" fmla="*/ 514 h 523"/>
                <a:gd name="T70" fmla="*/ 170 w 1845"/>
                <a:gd name="T71" fmla="*/ 523 h 523"/>
                <a:gd name="T72" fmla="*/ 170 w 1845"/>
                <a:gd name="T73" fmla="*/ 523 h 523"/>
                <a:gd name="T74" fmla="*/ 1845 w 1845"/>
                <a:gd name="T75" fmla="*/ 523 h 523"/>
                <a:gd name="T76" fmla="*/ 1845 w 1845"/>
                <a:gd name="T77" fmla="*/ 0 h 523"/>
                <a:gd name="T78" fmla="*/ 170 w 1845"/>
                <a:gd name="T7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5" h="523">
                  <a:moveTo>
                    <a:pt x="170" y="0"/>
                  </a:moveTo>
                  <a:cubicBezTo>
                    <a:pt x="148" y="1"/>
                    <a:pt x="128" y="4"/>
                    <a:pt x="108" y="10"/>
                  </a:cubicBezTo>
                  <a:cubicBezTo>
                    <a:pt x="88" y="17"/>
                    <a:pt x="71" y="26"/>
                    <a:pt x="55" y="38"/>
                  </a:cubicBezTo>
                  <a:cubicBezTo>
                    <a:pt x="40" y="50"/>
                    <a:pt x="29" y="65"/>
                    <a:pt x="20" y="82"/>
                  </a:cubicBezTo>
                  <a:cubicBezTo>
                    <a:pt x="11" y="99"/>
                    <a:pt x="7" y="118"/>
                    <a:pt x="7" y="139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8" y="130"/>
                    <a:pt x="110" y="122"/>
                    <a:pt x="113" y="115"/>
                  </a:cubicBezTo>
                  <a:cubicBezTo>
                    <a:pt x="117" y="108"/>
                    <a:pt x="122" y="102"/>
                    <a:pt x="128" y="97"/>
                  </a:cubicBezTo>
                  <a:cubicBezTo>
                    <a:pt x="134" y="92"/>
                    <a:pt x="141" y="88"/>
                    <a:pt x="150" y="86"/>
                  </a:cubicBezTo>
                  <a:cubicBezTo>
                    <a:pt x="158" y="83"/>
                    <a:pt x="167" y="82"/>
                    <a:pt x="176" y="82"/>
                  </a:cubicBezTo>
                  <a:cubicBezTo>
                    <a:pt x="188" y="82"/>
                    <a:pt x="198" y="83"/>
                    <a:pt x="206" y="87"/>
                  </a:cubicBezTo>
                  <a:cubicBezTo>
                    <a:pt x="215" y="90"/>
                    <a:pt x="222" y="94"/>
                    <a:pt x="228" y="100"/>
                  </a:cubicBezTo>
                  <a:cubicBezTo>
                    <a:pt x="234" y="106"/>
                    <a:pt x="238" y="113"/>
                    <a:pt x="241" y="121"/>
                  </a:cubicBezTo>
                  <a:cubicBezTo>
                    <a:pt x="243" y="129"/>
                    <a:pt x="245" y="137"/>
                    <a:pt x="245" y="147"/>
                  </a:cubicBezTo>
                  <a:cubicBezTo>
                    <a:pt x="245" y="168"/>
                    <a:pt x="239" y="185"/>
                    <a:pt x="226" y="198"/>
                  </a:cubicBezTo>
                  <a:cubicBezTo>
                    <a:pt x="214" y="211"/>
                    <a:pt x="195" y="217"/>
                    <a:pt x="169" y="217"/>
                  </a:cubicBezTo>
                  <a:cubicBezTo>
                    <a:pt x="115" y="217"/>
                    <a:pt x="115" y="217"/>
                    <a:pt x="115" y="217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69" y="296"/>
                    <a:pt x="169" y="296"/>
                    <a:pt x="169" y="296"/>
                  </a:cubicBezTo>
                  <a:cubicBezTo>
                    <a:pt x="182" y="296"/>
                    <a:pt x="194" y="297"/>
                    <a:pt x="204" y="300"/>
                  </a:cubicBezTo>
                  <a:cubicBezTo>
                    <a:pt x="214" y="303"/>
                    <a:pt x="223" y="308"/>
                    <a:pt x="230" y="314"/>
                  </a:cubicBezTo>
                  <a:cubicBezTo>
                    <a:pt x="238" y="320"/>
                    <a:pt x="243" y="328"/>
                    <a:pt x="247" y="337"/>
                  </a:cubicBezTo>
                  <a:cubicBezTo>
                    <a:pt x="251" y="347"/>
                    <a:pt x="253" y="359"/>
                    <a:pt x="253" y="372"/>
                  </a:cubicBezTo>
                  <a:cubicBezTo>
                    <a:pt x="253" y="383"/>
                    <a:pt x="251" y="392"/>
                    <a:pt x="248" y="401"/>
                  </a:cubicBezTo>
                  <a:cubicBezTo>
                    <a:pt x="244" y="409"/>
                    <a:pt x="239" y="417"/>
                    <a:pt x="232" y="423"/>
                  </a:cubicBezTo>
                  <a:cubicBezTo>
                    <a:pt x="226" y="429"/>
                    <a:pt x="218" y="434"/>
                    <a:pt x="208" y="437"/>
                  </a:cubicBezTo>
                  <a:cubicBezTo>
                    <a:pt x="199" y="440"/>
                    <a:pt x="188" y="442"/>
                    <a:pt x="176" y="442"/>
                  </a:cubicBezTo>
                  <a:cubicBezTo>
                    <a:pt x="165" y="442"/>
                    <a:pt x="155" y="440"/>
                    <a:pt x="146" y="437"/>
                  </a:cubicBezTo>
                  <a:cubicBezTo>
                    <a:pt x="137" y="434"/>
                    <a:pt x="129" y="429"/>
                    <a:pt x="123" y="423"/>
                  </a:cubicBezTo>
                  <a:cubicBezTo>
                    <a:pt x="116" y="418"/>
                    <a:pt x="111" y="411"/>
                    <a:pt x="107" y="403"/>
                  </a:cubicBezTo>
                  <a:cubicBezTo>
                    <a:pt x="103" y="395"/>
                    <a:pt x="101" y="386"/>
                    <a:pt x="101" y="377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402"/>
                    <a:pt x="5" y="424"/>
                    <a:pt x="15" y="442"/>
                  </a:cubicBezTo>
                  <a:cubicBezTo>
                    <a:pt x="25" y="460"/>
                    <a:pt x="38" y="475"/>
                    <a:pt x="54" y="488"/>
                  </a:cubicBezTo>
                  <a:cubicBezTo>
                    <a:pt x="71" y="500"/>
                    <a:pt x="89" y="509"/>
                    <a:pt x="110" y="514"/>
                  </a:cubicBezTo>
                  <a:cubicBezTo>
                    <a:pt x="129" y="520"/>
                    <a:pt x="150" y="523"/>
                    <a:pt x="170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845" y="523"/>
                    <a:pt x="1845" y="523"/>
                    <a:pt x="1845" y="523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625" name="Freeform 16"/>
            <p:cNvSpPr>
              <a:spLocks/>
            </p:cNvSpPr>
            <p:nvPr/>
          </p:nvSpPr>
          <p:spPr bwMode="auto">
            <a:xfrm>
              <a:off x="1362442" y="4960579"/>
              <a:ext cx="772642" cy="1003302"/>
            </a:xfrm>
            <a:custGeom>
              <a:avLst/>
              <a:gdLst>
                <a:gd name="T0" fmla="*/ 112 w 206"/>
                <a:gd name="T1" fmla="*/ 0 h 267"/>
                <a:gd name="T2" fmla="*/ 114 w 206"/>
                <a:gd name="T3" fmla="*/ 21 h 267"/>
                <a:gd name="T4" fmla="*/ 110 w 206"/>
                <a:gd name="T5" fmla="*/ 43 h 267"/>
                <a:gd name="T6" fmla="*/ 100 w 206"/>
                <a:gd name="T7" fmla="*/ 62 h 267"/>
                <a:gd name="T8" fmla="*/ 84 w 206"/>
                <a:gd name="T9" fmla="*/ 79 h 267"/>
                <a:gd name="T10" fmla="*/ 63 w 206"/>
                <a:gd name="T11" fmla="*/ 93 h 267"/>
                <a:gd name="T12" fmla="*/ 105 w 206"/>
                <a:gd name="T13" fmla="*/ 122 h 267"/>
                <a:gd name="T14" fmla="*/ 119 w 206"/>
                <a:gd name="T15" fmla="*/ 170 h 267"/>
                <a:gd name="T16" fmla="*/ 110 w 206"/>
                <a:gd name="T17" fmla="*/ 211 h 267"/>
                <a:gd name="T18" fmla="*/ 85 w 206"/>
                <a:gd name="T19" fmla="*/ 241 h 267"/>
                <a:gd name="T20" fmla="*/ 47 w 206"/>
                <a:gd name="T21" fmla="*/ 260 h 267"/>
                <a:gd name="T22" fmla="*/ 0 w 206"/>
                <a:gd name="T23" fmla="*/ 267 h 267"/>
                <a:gd name="T24" fmla="*/ 206 w 206"/>
                <a:gd name="T25" fmla="*/ 267 h 267"/>
                <a:gd name="T26" fmla="*/ 112 w 206"/>
                <a:gd name="T2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67">
                  <a:moveTo>
                    <a:pt x="112" y="0"/>
                  </a:moveTo>
                  <a:cubicBezTo>
                    <a:pt x="113" y="7"/>
                    <a:pt x="114" y="14"/>
                    <a:pt x="114" y="21"/>
                  </a:cubicBezTo>
                  <a:cubicBezTo>
                    <a:pt x="114" y="28"/>
                    <a:pt x="112" y="35"/>
                    <a:pt x="110" y="43"/>
                  </a:cubicBezTo>
                  <a:cubicBezTo>
                    <a:pt x="108" y="50"/>
                    <a:pt x="104" y="56"/>
                    <a:pt x="100" y="62"/>
                  </a:cubicBezTo>
                  <a:cubicBezTo>
                    <a:pt x="96" y="68"/>
                    <a:pt x="91" y="74"/>
                    <a:pt x="84" y="79"/>
                  </a:cubicBezTo>
                  <a:cubicBezTo>
                    <a:pt x="78" y="84"/>
                    <a:pt x="71" y="89"/>
                    <a:pt x="63" y="93"/>
                  </a:cubicBezTo>
                  <a:cubicBezTo>
                    <a:pt x="81" y="99"/>
                    <a:pt x="96" y="109"/>
                    <a:pt x="105" y="122"/>
                  </a:cubicBezTo>
                  <a:cubicBezTo>
                    <a:pt x="114" y="135"/>
                    <a:pt x="119" y="152"/>
                    <a:pt x="119" y="170"/>
                  </a:cubicBezTo>
                  <a:cubicBezTo>
                    <a:pt x="119" y="185"/>
                    <a:pt x="116" y="199"/>
                    <a:pt x="110" y="211"/>
                  </a:cubicBezTo>
                  <a:cubicBezTo>
                    <a:pt x="104" y="223"/>
                    <a:pt x="95" y="233"/>
                    <a:pt x="85" y="241"/>
                  </a:cubicBezTo>
                  <a:cubicBezTo>
                    <a:pt x="74" y="250"/>
                    <a:pt x="62" y="256"/>
                    <a:pt x="47" y="260"/>
                  </a:cubicBezTo>
                  <a:cubicBezTo>
                    <a:pt x="33" y="265"/>
                    <a:pt x="17" y="267"/>
                    <a:pt x="0" y="267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143" y="88"/>
                    <a:pt x="120" y="23"/>
                    <a:pt x="112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626" name="Rectangle 64"/>
            <p:cNvSpPr/>
            <p:nvPr/>
          </p:nvSpPr>
          <p:spPr>
            <a:xfrm>
              <a:off x="5441922" y="4691412"/>
              <a:ext cx="96419" cy="127246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</p:grpSp>
      <p:grpSp>
        <p:nvGrpSpPr>
          <p:cNvPr id="627" name="Group 4"/>
          <p:cNvGrpSpPr/>
          <p:nvPr/>
        </p:nvGrpSpPr>
        <p:grpSpPr>
          <a:xfrm>
            <a:off x="4716017" y="1272413"/>
            <a:ext cx="4223167" cy="1415908"/>
            <a:chOff x="6629410" y="1875865"/>
            <a:chExt cx="4637079" cy="1272470"/>
          </a:xfrm>
        </p:grpSpPr>
        <p:sp>
          <p:nvSpPr>
            <p:cNvPr id="628" name="Freeform 65"/>
            <p:cNvSpPr>
              <a:spLocks noEditPoints="1"/>
            </p:cNvSpPr>
            <p:nvPr/>
          </p:nvSpPr>
          <p:spPr bwMode="auto">
            <a:xfrm>
              <a:off x="6629410" y="1875866"/>
              <a:ext cx="4540661" cy="1272469"/>
            </a:xfrm>
            <a:custGeom>
              <a:avLst/>
              <a:gdLst>
                <a:gd name="T0" fmla="*/ 553 w 3183"/>
                <a:gd name="T1" fmla="*/ 0 h 892"/>
                <a:gd name="T2" fmla="*/ 452 w 3183"/>
                <a:gd name="T3" fmla="*/ 0 h 892"/>
                <a:gd name="T4" fmla="*/ 373 w 3183"/>
                <a:gd name="T5" fmla="*/ 0 h 892"/>
                <a:gd name="T6" fmla="*/ 0 w 3183"/>
                <a:gd name="T7" fmla="*/ 588 h 892"/>
                <a:gd name="T8" fmla="*/ 8 w 3183"/>
                <a:gd name="T9" fmla="*/ 699 h 892"/>
                <a:gd name="T10" fmla="*/ 375 w 3183"/>
                <a:gd name="T11" fmla="*/ 699 h 892"/>
                <a:gd name="T12" fmla="*/ 375 w 3183"/>
                <a:gd name="T13" fmla="*/ 892 h 892"/>
                <a:gd name="T14" fmla="*/ 452 w 3183"/>
                <a:gd name="T15" fmla="*/ 892 h 892"/>
                <a:gd name="T16" fmla="*/ 553 w 3183"/>
                <a:gd name="T17" fmla="*/ 892 h 892"/>
                <a:gd name="T18" fmla="*/ 3183 w 3183"/>
                <a:gd name="T19" fmla="*/ 892 h 892"/>
                <a:gd name="T20" fmla="*/ 3183 w 3183"/>
                <a:gd name="T21" fmla="*/ 0 h 892"/>
                <a:gd name="T22" fmla="*/ 553 w 3183"/>
                <a:gd name="T23" fmla="*/ 0 h 892"/>
                <a:gd name="T24" fmla="*/ 375 w 3183"/>
                <a:gd name="T25" fmla="*/ 558 h 892"/>
                <a:gd name="T26" fmla="*/ 176 w 3183"/>
                <a:gd name="T27" fmla="*/ 558 h 892"/>
                <a:gd name="T28" fmla="*/ 363 w 3183"/>
                <a:gd name="T29" fmla="*/ 263 h 892"/>
                <a:gd name="T30" fmla="*/ 375 w 3183"/>
                <a:gd name="T31" fmla="*/ 242 h 892"/>
                <a:gd name="T32" fmla="*/ 375 w 3183"/>
                <a:gd name="T33" fmla="*/ 55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83" h="892">
                  <a:moveTo>
                    <a:pt x="553" y="0"/>
                  </a:moveTo>
                  <a:lnTo>
                    <a:pt x="452" y="0"/>
                  </a:lnTo>
                  <a:lnTo>
                    <a:pt x="373" y="0"/>
                  </a:lnTo>
                  <a:lnTo>
                    <a:pt x="0" y="588"/>
                  </a:lnTo>
                  <a:lnTo>
                    <a:pt x="8" y="699"/>
                  </a:lnTo>
                  <a:lnTo>
                    <a:pt x="375" y="699"/>
                  </a:lnTo>
                  <a:lnTo>
                    <a:pt x="375" y="892"/>
                  </a:lnTo>
                  <a:lnTo>
                    <a:pt x="452" y="892"/>
                  </a:lnTo>
                  <a:lnTo>
                    <a:pt x="553" y="892"/>
                  </a:lnTo>
                  <a:lnTo>
                    <a:pt x="3183" y="892"/>
                  </a:lnTo>
                  <a:lnTo>
                    <a:pt x="3183" y="0"/>
                  </a:lnTo>
                  <a:lnTo>
                    <a:pt x="553" y="0"/>
                  </a:lnTo>
                  <a:close/>
                  <a:moveTo>
                    <a:pt x="375" y="558"/>
                  </a:moveTo>
                  <a:lnTo>
                    <a:pt x="176" y="558"/>
                  </a:lnTo>
                  <a:lnTo>
                    <a:pt x="363" y="263"/>
                  </a:lnTo>
                  <a:lnTo>
                    <a:pt x="375" y="242"/>
                  </a:lnTo>
                  <a:lnTo>
                    <a:pt x="375" y="5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629" name="Freeform 5"/>
            <p:cNvSpPr>
              <a:spLocks/>
            </p:cNvSpPr>
            <p:nvPr/>
          </p:nvSpPr>
          <p:spPr bwMode="auto">
            <a:xfrm>
              <a:off x="7418375" y="1875866"/>
              <a:ext cx="457566" cy="1272469"/>
            </a:xfrm>
            <a:custGeom>
              <a:avLst/>
              <a:gdLst>
                <a:gd name="T0" fmla="*/ 2 w 210"/>
                <a:gd name="T1" fmla="*/ 0 h 584"/>
                <a:gd name="T2" fmla="*/ 0 w 210"/>
                <a:gd name="T3" fmla="*/ 0 h 584"/>
                <a:gd name="T4" fmla="*/ 0 w 210"/>
                <a:gd name="T5" fmla="*/ 366 h 584"/>
                <a:gd name="T6" fmla="*/ 67 w 210"/>
                <a:gd name="T7" fmla="*/ 366 h 584"/>
                <a:gd name="T8" fmla="*/ 67 w 210"/>
                <a:gd name="T9" fmla="*/ 459 h 584"/>
                <a:gd name="T10" fmla="*/ 0 w 210"/>
                <a:gd name="T11" fmla="*/ 459 h 584"/>
                <a:gd name="T12" fmla="*/ 0 w 210"/>
                <a:gd name="T13" fmla="*/ 584 h 584"/>
                <a:gd name="T14" fmla="*/ 2 w 210"/>
                <a:gd name="T15" fmla="*/ 584 h 584"/>
                <a:gd name="T16" fmla="*/ 210 w 210"/>
                <a:gd name="T17" fmla="*/ 584 h 584"/>
                <a:gd name="T18" fmla="*/ 2 w 210"/>
                <a:gd name="T19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584">
                  <a:moveTo>
                    <a:pt x="2" y="0"/>
                  </a:moveTo>
                  <a:lnTo>
                    <a:pt x="0" y="0"/>
                  </a:lnTo>
                  <a:lnTo>
                    <a:pt x="0" y="366"/>
                  </a:lnTo>
                  <a:lnTo>
                    <a:pt x="67" y="366"/>
                  </a:lnTo>
                  <a:lnTo>
                    <a:pt x="67" y="459"/>
                  </a:lnTo>
                  <a:lnTo>
                    <a:pt x="0" y="459"/>
                  </a:lnTo>
                  <a:lnTo>
                    <a:pt x="0" y="584"/>
                  </a:lnTo>
                  <a:lnTo>
                    <a:pt x="2" y="584"/>
                  </a:lnTo>
                  <a:lnTo>
                    <a:pt x="210" y="58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630" name="Rectangle 71"/>
            <p:cNvSpPr/>
            <p:nvPr/>
          </p:nvSpPr>
          <p:spPr>
            <a:xfrm>
              <a:off x="11170070" y="1875865"/>
              <a:ext cx="96419" cy="127247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</p:grpSp>
      <p:grpSp>
        <p:nvGrpSpPr>
          <p:cNvPr id="631" name="Group 5"/>
          <p:cNvGrpSpPr/>
          <p:nvPr/>
        </p:nvGrpSpPr>
        <p:grpSpPr>
          <a:xfrm>
            <a:off x="4716017" y="2931790"/>
            <a:ext cx="4223168" cy="1762994"/>
            <a:chOff x="6670778" y="3281808"/>
            <a:chExt cx="4595711" cy="1276131"/>
          </a:xfrm>
        </p:grpSpPr>
        <p:sp>
          <p:nvSpPr>
            <p:cNvPr id="632" name="Freeform 36"/>
            <p:cNvSpPr>
              <a:spLocks/>
            </p:cNvSpPr>
            <p:nvPr/>
          </p:nvSpPr>
          <p:spPr bwMode="auto">
            <a:xfrm>
              <a:off x="6670778" y="3283639"/>
              <a:ext cx="4499292" cy="1272470"/>
            </a:xfrm>
            <a:custGeom>
              <a:avLst/>
              <a:gdLst>
                <a:gd name="T0" fmla="*/ 324 w 1843"/>
                <a:gd name="T1" fmla="*/ 0 h 523"/>
                <a:gd name="T2" fmla="*/ 42 w 1843"/>
                <a:gd name="T3" fmla="*/ 0 h 523"/>
                <a:gd name="T4" fmla="*/ 13 w 1843"/>
                <a:gd name="T5" fmla="*/ 262 h 523"/>
                <a:gd name="T6" fmla="*/ 94 w 1843"/>
                <a:gd name="T7" fmla="*/ 282 h 523"/>
                <a:gd name="T8" fmla="*/ 106 w 1843"/>
                <a:gd name="T9" fmla="*/ 272 h 523"/>
                <a:gd name="T10" fmla="*/ 120 w 1843"/>
                <a:gd name="T11" fmla="*/ 263 h 523"/>
                <a:gd name="T12" fmla="*/ 139 w 1843"/>
                <a:gd name="T13" fmla="*/ 256 h 523"/>
                <a:gd name="T14" fmla="*/ 163 w 1843"/>
                <a:gd name="T15" fmla="*/ 254 h 523"/>
                <a:gd name="T16" fmla="*/ 200 w 1843"/>
                <a:gd name="T17" fmla="*/ 260 h 523"/>
                <a:gd name="T18" fmla="*/ 226 w 1843"/>
                <a:gd name="T19" fmla="*/ 279 h 523"/>
                <a:gd name="T20" fmla="*/ 241 w 1843"/>
                <a:gd name="T21" fmla="*/ 308 h 523"/>
                <a:gd name="T22" fmla="*/ 246 w 1843"/>
                <a:gd name="T23" fmla="*/ 345 h 523"/>
                <a:gd name="T24" fmla="*/ 242 w 1843"/>
                <a:gd name="T25" fmla="*/ 382 h 523"/>
                <a:gd name="T26" fmla="*/ 229 w 1843"/>
                <a:gd name="T27" fmla="*/ 413 h 523"/>
                <a:gd name="T28" fmla="*/ 207 w 1843"/>
                <a:gd name="T29" fmla="*/ 433 h 523"/>
                <a:gd name="T30" fmla="*/ 174 w 1843"/>
                <a:gd name="T31" fmla="*/ 440 h 523"/>
                <a:gd name="T32" fmla="*/ 123 w 1843"/>
                <a:gd name="T33" fmla="*/ 422 h 523"/>
                <a:gd name="T34" fmla="*/ 101 w 1843"/>
                <a:gd name="T35" fmla="*/ 372 h 523"/>
                <a:gd name="T36" fmla="*/ 0 w 1843"/>
                <a:gd name="T37" fmla="*/ 372 h 523"/>
                <a:gd name="T38" fmla="*/ 16 w 1843"/>
                <a:gd name="T39" fmla="*/ 436 h 523"/>
                <a:gd name="T40" fmla="*/ 54 w 1843"/>
                <a:gd name="T41" fmla="*/ 483 h 523"/>
                <a:gd name="T42" fmla="*/ 110 w 1843"/>
                <a:gd name="T43" fmla="*/ 513 h 523"/>
                <a:gd name="T44" fmla="*/ 170 w 1843"/>
                <a:gd name="T45" fmla="*/ 523 h 523"/>
                <a:gd name="T46" fmla="*/ 166 w 1843"/>
                <a:gd name="T47" fmla="*/ 523 h 523"/>
                <a:gd name="T48" fmla="*/ 1843 w 1843"/>
                <a:gd name="T49" fmla="*/ 523 h 523"/>
                <a:gd name="T50" fmla="*/ 1843 w 1843"/>
                <a:gd name="T51" fmla="*/ 0 h 523"/>
                <a:gd name="T52" fmla="*/ 324 w 1843"/>
                <a:gd name="T5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3" h="523">
                  <a:moveTo>
                    <a:pt x="324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13" y="262"/>
                    <a:pt x="13" y="262"/>
                    <a:pt x="13" y="262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8" y="279"/>
                    <a:pt x="102" y="275"/>
                    <a:pt x="106" y="272"/>
                  </a:cubicBezTo>
                  <a:cubicBezTo>
                    <a:pt x="110" y="268"/>
                    <a:pt x="115" y="265"/>
                    <a:pt x="120" y="263"/>
                  </a:cubicBezTo>
                  <a:cubicBezTo>
                    <a:pt x="125" y="260"/>
                    <a:pt x="132" y="258"/>
                    <a:pt x="139" y="256"/>
                  </a:cubicBezTo>
                  <a:cubicBezTo>
                    <a:pt x="146" y="255"/>
                    <a:pt x="154" y="254"/>
                    <a:pt x="163" y="254"/>
                  </a:cubicBezTo>
                  <a:cubicBezTo>
                    <a:pt x="177" y="254"/>
                    <a:pt x="190" y="256"/>
                    <a:pt x="200" y="260"/>
                  </a:cubicBezTo>
                  <a:cubicBezTo>
                    <a:pt x="211" y="265"/>
                    <a:pt x="219" y="271"/>
                    <a:pt x="226" y="279"/>
                  </a:cubicBezTo>
                  <a:cubicBezTo>
                    <a:pt x="233" y="287"/>
                    <a:pt x="238" y="296"/>
                    <a:pt x="241" y="308"/>
                  </a:cubicBezTo>
                  <a:cubicBezTo>
                    <a:pt x="245" y="319"/>
                    <a:pt x="246" y="331"/>
                    <a:pt x="246" y="345"/>
                  </a:cubicBezTo>
                  <a:cubicBezTo>
                    <a:pt x="246" y="358"/>
                    <a:pt x="245" y="371"/>
                    <a:pt x="242" y="382"/>
                  </a:cubicBezTo>
                  <a:cubicBezTo>
                    <a:pt x="239" y="394"/>
                    <a:pt x="235" y="404"/>
                    <a:pt x="229" y="413"/>
                  </a:cubicBezTo>
                  <a:cubicBezTo>
                    <a:pt x="224" y="421"/>
                    <a:pt x="216" y="428"/>
                    <a:pt x="207" y="433"/>
                  </a:cubicBezTo>
                  <a:cubicBezTo>
                    <a:pt x="198" y="438"/>
                    <a:pt x="187" y="440"/>
                    <a:pt x="174" y="440"/>
                  </a:cubicBezTo>
                  <a:cubicBezTo>
                    <a:pt x="153" y="440"/>
                    <a:pt x="136" y="434"/>
                    <a:pt x="123" y="422"/>
                  </a:cubicBezTo>
                  <a:cubicBezTo>
                    <a:pt x="111" y="410"/>
                    <a:pt x="103" y="394"/>
                    <a:pt x="101" y="372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6"/>
                    <a:pt x="6" y="417"/>
                    <a:pt x="16" y="436"/>
                  </a:cubicBezTo>
                  <a:cubicBezTo>
                    <a:pt x="25" y="455"/>
                    <a:pt x="38" y="470"/>
                    <a:pt x="54" y="483"/>
                  </a:cubicBezTo>
                  <a:cubicBezTo>
                    <a:pt x="71" y="496"/>
                    <a:pt x="89" y="506"/>
                    <a:pt x="110" y="513"/>
                  </a:cubicBezTo>
                  <a:cubicBezTo>
                    <a:pt x="129" y="519"/>
                    <a:pt x="149" y="522"/>
                    <a:pt x="170" y="523"/>
                  </a:cubicBezTo>
                  <a:cubicBezTo>
                    <a:pt x="169" y="523"/>
                    <a:pt x="168" y="523"/>
                    <a:pt x="166" y="523"/>
                  </a:cubicBezTo>
                  <a:cubicBezTo>
                    <a:pt x="1843" y="523"/>
                    <a:pt x="1843" y="523"/>
                    <a:pt x="1843" y="523"/>
                  </a:cubicBezTo>
                  <a:cubicBezTo>
                    <a:pt x="1843" y="0"/>
                    <a:pt x="1843" y="0"/>
                    <a:pt x="1843" y="0"/>
                  </a:cubicBezTo>
                  <a:cubicBezTo>
                    <a:pt x="324" y="0"/>
                    <a:pt x="324" y="0"/>
                    <a:pt x="3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633" name="Freeform 14"/>
            <p:cNvSpPr>
              <a:spLocks/>
            </p:cNvSpPr>
            <p:nvPr/>
          </p:nvSpPr>
          <p:spPr bwMode="auto">
            <a:xfrm>
              <a:off x="6968291" y="3281809"/>
              <a:ext cx="976199" cy="1269529"/>
            </a:xfrm>
            <a:custGeom>
              <a:avLst/>
              <a:gdLst>
                <a:gd name="T0" fmla="*/ 141 w 260"/>
                <a:gd name="T1" fmla="*/ 0 h 338"/>
                <a:gd name="T2" fmla="*/ 141 w 260"/>
                <a:gd name="T3" fmla="*/ 54 h 338"/>
                <a:gd name="T4" fmla="*/ 8 w 260"/>
                <a:gd name="T5" fmla="*/ 54 h 338"/>
                <a:gd name="T6" fmla="*/ 0 w 260"/>
                <a:gd name="T7" fmla="*/ 126 h 338"/>
                <a:gd name="T8" fmla="*/ 8 w 260"/>
                <a:gd name="T9" fmla="*/ 122 h 338"/>
                <a:gd name="T10" fmla="*/ 20 w 260"/>
                <a:gd name="T11" fmla="*/ 118 h 338"/>
                <a:gd name="T12" fmla="*/ 34 w 260"/>
                <a:gd name="T13" fmla="*/ 115 h 338"/>
                <a:gd name="T14" fmla="*/ 50 w 260"/>
                <a:gd name="T15" fmla="*/ 113 h 338"/>
                <a:gd name="T16" fmla="*/ 93 w 260"/>
                <a:gd name="T17" fmla="*/ 121 h 338"/>
                <a:gd name="T18" fmla="*/ 125 w 260"/>
                <a:gd name="T19" fmla="*/ 143 h 338"/>
                <a:gd name="T20" fmla="*/ 145 w 260"/>
                <a:gd name="T21" fmla="*/ 178 h 338"/>
                <a:gd name="T22" fmla="*/ 152 w 260"/>
                <a:gd name="T23" fmla="*/ 226 h 338"/>
                <a:gd name="T24" fmla="*/ 145 w 260"/>
                <a:gd name="T25" fmla="*/ 269 h 338"/>
                <a:gd name="T26" fmla="*/ 124 w 260"/>
                <a:gd name="T27" fmla="*/ 304 h 338"/>
                <a:gd name="T28" fmla="*/ 88 w 260"/>
                <a:gd name="T29" fmla="*/ 329 h 338"/>
                <a:gd name="T30" fmla="*/ 39 w 260"/>
                <a:gd name="T31" fmla="*/ 338 h 338"/>
                <a:gd name="T32" fmla="*/ 260 w 260"/>
                <a:gd name="T33" fmla="*/ 338 h 338"/>
                <a:gd name="T34" fmla="*/ 141 w 260"/>
                <a:gd name="T3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338">
                  <a:moveTo>
                    <a:pt x="141" y="0"/>
                  </a:moveTo>
                  <a:cubicBezTo>
                    <a:pt x="141" y="54"/>
                    <a:pt x="141" y="54"/>
                    <a:pt x="141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2" y="124"/>
                    <a:pt x="5" y="123"/>
                    <a:pt x="8" y="122"/>
                  </a:cubicBezTo>
                  <a:cubicBezTo>
                    <a:pt x="12" y="121"/>
                    <a:pt x="15" y="119"/>
                    <a:pt x="20" y="118"/>
                  </a:cubicBezTo>
                  <a:cubicBezTo>
                    <a:pt x="24" y="117"/>
                    <a:pt x="29" y="115"/>
                    <a:pt x="34" y="115"/>
                  </a:cubicBezTo>
                  <a:cubicBezTo>
                    <a:pt x="39" y="113"/>
                    <a:pt x="45" y="113"/>
                    <a:pt x="50" y="113"/>
                  </a:cubicBezTo>
                  <a:cubicBezTo>
                    <a:pt x="66" y="113"/>
                    <a:pt x="80" y="116"/>
                    <a:pt x="93" y="121"/>
                  </a:cubicBezTo>
                  <a:cubicBezTo>
                    <a:pt x="105" y="126"/>
                    <a:pt x="116" y="134"/>
                    <a:pt x="125" y="143"/>
                  </a:cubicBezTo>
                  <a:cubicBezTo>
                    <a:pt x="134" y="153"/>
                    <a:pt x="140" y="165"/>
                    <a:pt x="145" y="178"/>
                  </a:cubicBezTo>
                  <a:cubicBezTo>
                    <a:pt x="149" y="193"/>
                    <a:pt x="152" y="208"/>
                    <a:pt x="152" y="226"/>
                  </a:cubicBezTo>
                  <a:cubicBezTo>
                    <a:pt x="152" y="241"/>
                    <a:pt x="149" y="255"/>
                    <a:pt x="145" y="269"/>
                  </a:cubicBezTo>
                  <a:cubicBezTo>
                    <a:pt x="140" y="282"/>
                    <a:pt x="133" y="294"/>
                    <a:pt x="124" y="304"/>
                  </a:cubicBezTo>
                  <a:cubicBezTo>
                    <a:pt x="114" y="315"/>
                    <a:pt x="103" y="323"/>
                    <a:pt x="88" y="329"/>
                  </a:cubicBezTo>
                  <a:cubicBezTo>
                    <a:pt x="74" y="335"/>
                    <a:pt x="58" y="338"/>
                    <a:pt x="39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162" y="59"/>
                    <a:pt x="144" y="9"/>
                    <a:pt x="14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  <p:sp>
          <p:nvSpPr>
            <p:cNvPr id="634" name="Rectangle 72"/>
            <p:cNvSpPr/>
            <p:nvPr/>
          </p:nvSpPr>
          <p:spPr>
            <a:xfrm>
              <a:off x="11170070" y="3281808"/>
              <a:ext cx="96419" cy="12761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"/>
                <a:ea typeface="+mn-ea"/>
                <a:cs typeface="+mn-cs"/>
              </a:endParaRPr>
            </a:p>
          </p:txBody>
        </p:sp>
      </p:grpSp>
      <p:sp>
        <p:nvSpPr>
          <p:cNvPr id="639" name="TextBox 74"/>
          <p:cNvSpPr txBox="1"/>
          <p:nvPr/>
        </p:nvSpPr>
        <p:spPr>
          <a:xfrm>
            <a:off x="1331640" y="1118826"/>
            <a:ext cx="287798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Вхождение в Реестр поставщиков социальных услуг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2" name="TextBox 75"/>
          <p:cNvSpPr txBox="1"/>
          <p:nvPr/>
        </p:nvSpPr>
        <p:spPr>
          <a:xfrm>
            <a:off x="1331641" y="2276930"/>
            <a:ext cx="254784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Вхождение в Реестр исполнителей государственных услуг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3" name="TextBox 74"/>
          <p:cNvSpPr txBox="1"/>
          <p:nvPr/>
        </p:nvSpPr>
        <p:spPr>
          <a:xfrm>
            <a:off x="5580112" y="3008508"/>
            <a:ext cx="34407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соглашения </a:t>
            </a:r>
          </a:p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КГКУ «Управление социальной защиты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населения» и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возмещения затрат, связанных с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оказанием государственных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услуг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сфере в соответствии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ИППСУ/социальным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сертификатом </a:t>
            </a:r>
          </a:p>
        </p:txBody>
      </p:sp>
      <p:sp>
        <p:nvSpPr>
          <p:cNvPr id="645" name="TextBox 74"/>
          <p:cNvSpPr txBox="1"/>
          <p:nvPr/>
        </p:nvSpPr>
        <p:spPr>
          <a:xfrm>
            <a:off x="1279033" y="3407634"/>
            <a:ext cx="3064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гражданами, признанными нуждающимися</a:t>
            </a:r>
          </a:p>
          <a:p>
            <a:pPr lvl="0">
              <a:defRPr/>
            </a:pP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социальном обслуживании, договоров о предоставлении социальных услуг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основании ИППСУ/социального </a:t>
            </a:r>
            <a:r>
              <a:rPr lang="ru-RU" sz="1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сертификата)</a:t>
            </a:r>
            <a:endParaRPr lang="ru-RU" sz="1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7" name="TextBox 74"/>
          <p:cNvSpPr txBox="1"/>
          <p:nvPr/>
        </p:nvSpPr>
        <p:spPr>
          <a:xfrm>
            <a:off x="5758793" y="1272413"/>
            <a:ext cx="3048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Оказание социальных услуг </a:t>
            </a:r>
          </a:p>
          <a:p>
            <a:pPr lvl="0">
              <a:defRPr/>
            </a:pP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внесение информации </a:t>
            </a:r>
          </a:p>
          <a:p>
            <a:pPr lvl="0">
              <a:defRPr/>
            </a:pPr>
            <a:r>
              <a:rPr lang="ru-RU" sz="15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 оказанных услугах в Регистр получателей социальный услуг ГМИС «Адресная социальная помощь»</a:t>
            </a:r>
          </a:p>
        </p:txBody>
      </p:sp>
    </p:spTree>
    <p:extLst>
      <p:ext uri="{BB962C8B-B14F-4D97-AF65-F5344CB8AC3E}">
        <p14:creationId xmlns:p14="http://schemas.microsoft.com/office/powerpoint/2010/main" val="39693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2" cstate="print"/>
          <a:srcRect l="1759" r="175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8513379" y="4906327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MediumC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MediumC" pitchFamily="2" charset="0"/>
              <a:ea typeface="+mn-ea"/>
              <a:cs typeface="+mn-cs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8521262" y="4918841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MediumC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MediumC" pitchFamily="2" charset="0"/>
              <a:ea typeface="+mn-ea"/>
              <a:cs typeface="+mn-cs"/>
            </a:endParaRPr>
          </a:p>
        </p:txBody>
      </p:sp>
      <p:sp>
        <p:nvSpPr>
          <p:cNvPr id="30" name="Google Shape;189;p12"/>
          <p:cNvSpPr txBox="1">
            <a:spLocks/>
          </p:cNvSpPr>
          <p:nvPr/>
        </p:nvSpPr>
        <p:spPr>
          <a:xfrm>
            <a:off x="3136249" y="192013"/>
            <a:ext cx="5245090" cy="529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PlumbMediumC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43" name="TextBox 74"/>
          <p:cNvSpPr txBox="1"/>
          <p:nvPr/>
        </p:nvSpPr>
        <p:spPr>
          <a:xfrm>
            <a:off x="5580112" y="3008508"/>
            <a:ext cx="34407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 соглашения </a:t>
            </a:r>
          </a:p>
          <a:p>
            <a:pPr lvl="0">
              <a:defRPr/>
            </a:pP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КГКУ «Управление социальной защиты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населения» и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получение возмещения затрат, связанных с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оказанием государственных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услуг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социальной сфере в соответствии </a:t>
            </a: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ИППСУ/социальным </a:t>
            </a:r>
            <a:r>
              <a:rPr lang="ru-RU" sz="14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сертификатом </a:t>
            </a:r>
          </a:p>
        </p:txBody>
      </p:sp>
    </p:spTree>
    <p:extLst>
      <p:ext uri="{BB962C8B-B14F-4D97-AF65-F5344CB8AC3E}">
        <p14:creationId xmlns:p14="http://schemas.microsoft.com/office/powerpoint/2010/main" val="162387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2" cstate="print"/>
          <a:srcRect l="1557" r="155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8513379" y="4906327"/>
            <a:ext cx="630621" cy="23717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MediumC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MediumC" pitchFamily="2" charset="0"/>
              <a:ea typeface="+mn-ea"/>
              <a:cs typeface="+mn-cs"/>
            </a:endParaRPr>
          </a:p>
        </p:txBody>
      </p:sp>
      <p:sp>
        <p:nvSpPr>
          <p:cNvPr id="30" name="Google Shape;189;p12"/>
          <p:cNvSpPr txBox="1">
            <a:spLocks/>
          </p:cNvSpPr>
          <p:nvPr/>
        </p:nvSpPr>
        <p:spPr>
          <a:xfrm>
            <a:off x="3136249" y="192013"/>
            <a:ext cx="5245090" cy="529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PlumbMediumC" pitchFamily="2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C369834-6608-4F77-B526-0221966A7A07}"/>
              </a:ext>
            </a:extLst>
          </p:cNvPr>
          <p:cNvSpPr/>
          <p:nvPr/>
        </p:nvSpPr>
        <p:spPr>
          <a:xfrm>
            <a:off x="7092280" y="3319681"/>
            <a:ext cx="1986778" cy="119369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D32E0F2-ED40-4D96-8C06-01C470D70467}"/>
              </a:ext>
            </a:extLst>
          </p:cNvPr>
          <p:cNvSpPr/>
          <p:nvPr/>
        </p:nvSpPr>
        <p:spPr>
          <a:xfrm>
            <a:off x="3511315" y="3319681"/>
            <a:ext cx="2547629" cy="754121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9" name="TextBox 1">
            <a:extLst>
              <a:ext uri="{FF2B5EF4-FFF2-40B4-BE49-F238E27FC236}">
                <a16:creationId xmlns:a16="http://schemas.microsoft.com/office/drawing/2014/main" id="{DBECC5E2-349B-46D6-87B3-D47E6D81FEB2}"/>
              </a:ext>
            </a:extLst>
          </p:cNvPr>
          <p:cNvSpPr txBox="1"/>
          <p:nvPr/>
        </p:nvSpPr>
        <p:spPr>
          <a:xfrm>
            <a:off x="921369" y="2970531"/>
            <a:ext cx="408182" cy="249377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ru-RU" sz="9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9" name="Полилиния 88"/>
          <p:cNvSpPr/>
          <p:nvPr/>
        </p:nvSpPr>
        <p:spPr>
          <a:xfrm>
            <a:off x="-5448" y="9106"/>
            <a:ext cx="8631620" cy="607527"/>
          </a:xfrm>
          <a:custGeom>
            <a:avLst/>
            <a:gdLst>
              <a:gd name="connsiteX0" fmla="*/ 0 w 8623738"/>
              <a:gd name="connsiteY0" fmla="*/ 0 h 606972"/>
              <a:gd name="connsiteX1" fmla="*/ 8623738 w 8623738"/>
              <a:gd name="connsiteY1" fmla="*/ 0 h 606972"/>
              <a:gd name="connsiteX2" fmla="*/ 8016766 w 8623738"/>
              <a:gd name="connsiteY2" fmla="*/ 606972 h 606972"/>
              <a:gd name="connsiteX3" fmla="*/ 7883 w 8623738"/>
              <a:gd name="connsiteY3" fmla="*/ 606972 h 606972"/>
              <a:gd name="connsiteX4" fmla="*/ 0 w 8623738"/>
              <a:gd name="connsiteY4" fmla="*/ 0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3738" h="606972">
                <a:moveTo>
                  <a:pt x="0" y="0"/>
                </a:moveTo>
                <a:lnTo>
                  <a:pt x="8623738" y="0"/>
                </a:lnTo>
                <a:lnTo>
                  <a:pt x="8016766" y="606972"/>
                </a:lnTo>
                <a:lnTo>
                  <a:pt x="7883" y="6069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Google Shape;189;p12"/>
          <p:cNvSpPr txBox="1">
            <a:spLocks/>
          </p:cNvSpPr>
          <p:nvPr/>
        </p:nvSpPr>
        <p:spPr>
          <a:xfrm>
            <a:off x="989435" y="48667"/>
            <a:ext cx="2220938" cy="6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МИНИСТЕРСТВО</a:t>
            </a:r>
            <a:br>
              <a:rPr lang="ru-RU" sz="800" dirty="0">
                <a:solidFill>
                  <a:schemeClr val="tx1"/>
                </a:solidFill>
                <a:latin typeface="PlumbC" pitchFamily="2" charset="0"/>
              </a:rPr>
            </a:br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СОЦИАЛЬНОЙ ПОЛИТИКИ</a:t>
            </a:r>
          </a:p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КРАСНОЯРСКОГО КРАЯ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3" y="119614"/>
            <a:ext cx="358333" cy="437052"/>
          </a:xfrm>
          <a:prstGeom prst="rect">
            <a:avLst/>
          </a:prstGeom>
        </p:spPr>
      </p:pic>
      <p:sp>
        <p:nvSpPr>
          <p:cNvPr id="93" name="Полилиния 92"/>
          <p:cNvSpPr/>
          <p:nvPr/>
        </p:nvSpPr>
        <p:spPr>
          <a:xfrm rot="10800000" flipH="1" flipV="1">
            <a:off x="8332030" y="263426"/>
            <a:ext cx="189232" cy="49444"/>
          </a:xfrm>
          <a:custGeom>
            <a:avLst/>
            <a:gdLst>
              <a:gd name="connsiteX0" fmla="*/ 311574 w 1347894"/>
              <a:gd name="connsiteY0" fmla="*/ 0 h 311574"/>
              <a:gd name="connsiteX1" fmla="*/ 0 w 1347894"/>
              <a:gd name="connsiteY1" fmla="*/ 311574 h 311574"/>
              <a:gd name="connsiteX2" fmla="*/ 1347894 w 1347894"/>
              <a:gd name="connsiteY2" fmla="*/ 311574 h 311574"/>
              <a:gd name="connsiteX3" fmla="*/ 311574 w 1347894"/>
              <a:gd name="connsiteY3" fmla="*/ 0 h 3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94" h="311574">
                <a:moveTo>
                  <a:pt x="311574" y="0"/>
                </a:moveTo>
                <a:lnTo>
                  <a:pt x="0" y="311574"/>
                </a:lnTo>
                <a:lnTo>
                  <a:pt x="1347894" y="311574"/>
                </a:lnTo>
                <a:lnTo>
                  <a:pt x="311574" y="0"/>
                </a:lnTo>
                <a:close/>
              </a:path>
            </a:pathLst>
          </a:custGeom>
          <a:gradFill flip="none" rotWithShape="1">
            <a:gsLst>
              <a:gs pos="0">
                <a:srgbClr val="3A8E36">
                  <a:shade val="30000"/>
                  <a:satMod val="115000"/>
                </a:srgbClr>
              </a:gs>
              <a:gs pos="50000">
                <a:srgbClr val="3A8E36">
                  <a:shade val="67500"/>
                  <a:satMod val="115000"/>
                </a:srgbClr>
              </a:gs>
              <a:gs pos="100000">
                <a:srgbClr val="3A8E3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18"/>
          <p:cNvSpPr/>
          <p:nvPr/>
        </p:nvSpPr>
        <p:spPr>
          <a:xfrm>
            <a:off x="2330258" y="293774"/>
            <a:ext cx="6176232" cy="437241"/>
          </a:xfrm>
          <a:custGeom>
            <a:avLst/>
            <a:gdLst>
              <a:gd name="connsiteX0" fmla="*/ 0 w 6183485"/>
              <a:gd name="connsiteY0" fmla="*/ 0 h 408107"/>
              <a:gd name="connsiteX1" fmla="*/ 6183485 w 6183485"/>
              <a:gd name="connsiteY1" fmla="*/ 0 h 408107"/>
              <a:gd name="connsiteX2" fmla="*/ 6183485 w 6183485"/>
              <a:gd name="connsiteY2" fmla="*/ 408107 h 408107"/>
              <a:gd name="connsiteX3" fmla="*/ 0 w 6183485"/>
              <a:gd name="connsiteY3" fmla="*/ 408107 h 408107"/>
              <a:gd name="connsiteX4" fmla="*/ 0 w 6183485"/>
              <a:gd name="connsiteY4" fmla="*/ 0 h 408107"/>
              <a:gd name="connsiteX0" fmla="*/ 47296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72965 w 6183485"/>
              <a:gd name="connsiteY4" fmla="*/ 0 h 415990"/>
              <a:gd name="connsiteX0" fmla="*/ 41778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6183485"/>
              <a:gd name="connsiteY0" fmla="*/ 0 h 415990"/>
              <a:gd name="connsiteX1" fmla="*/ 5876057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5876057"/>
              <a:gd name="connsiteY0" fmla="*/ 0 h 415990"/>
              <a:gd name="connsiteX1" fmla="*/ 5876057 w 5876057"/>
              <a:gd name="connsiteY1" fmla="*/ 7883 h 415990"/>
              <a:gd name="connsiteX2" fmla="*/ 5474036 w 5876057"/>
              <a:gd name="connsiteY2" fmla="*/ 415990 h 415990"/>
              <a:gd name="connsiteX3" fmla="*/ 0 w 5876057"/>
              <a:gd name="connsiteY3" fmla="*/ 415990 h 415990"/>
              <a:gd name="connsiteX4" fmla="*/ 417785 w 5876057"/>
              <a:gd name="connsiteY4" fmla="*/ 0 h 41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057" h="415990">
                <a:moveTo>
                  <a:pt x="417785" y="0"/>
                </a:moveTo>
                <a:lnTo>
                  <a:pt x="5876057" y="7883"/>
                </a:lnTo>
                <a:lnTo>
                  <a:pt x="5474036" y="415990"/>
                </a:lnTo>
                <a:lnTo>
                  <a:pt x="0" y="415990"/>
                </a:lnTo>
                <a:lnTo>
                  <a:pt x="417785" y="0"/>
                </a:lnTo>
                <a:close/>
              </a:path>
            </a:pathLst>
          </a:custGeom>
          <a:gradFill>
            <a:gsLst>
              <a:gs pos="0">
                <a:srgbClr val="48AF43"/>
              </a:gs>
              <a:gs pos="50000">
                <a:srgbClr val="75C971">
                  <a:shade val="67500"/>
                  <a:satMod val="115000"/>
                </a:srgbClr>
              </a:gs>
              <a:gs pos="100000">
                <a:srgbClr val="75C97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000" dirty="0"/>
          </a:p>
        </p:txBody>
      </p:sp>
      <p:sp>
        <p:nvSpPr>
          <p:cNvPr id="99" name="Google Shape;189;p12"/>
          <p:cNvSpPr txBox="1">
            <a:spLocks/>
          </p:cNvSpPr>
          <p:nvPr/>
        </p:nvSpPr>
        <p:spPr>
          <a:xfrm>
            <a:off x="2843809" y="234836"/>
            <a:ext cx="5310756" cy="6087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400"/>
              </a:lnSpc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PlumbMediumC" pitchFamily="2" charset="0"/>
              </a:rPr>
              <a:t>Социальное обслуживание граждан 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PlumbMediumC" pitchFamily="2" charset="0"/>
            </a:endParaRPr>
          </a:p>
        </p:txBody>
      </p:sp>
      <p:sp>
        <p:nvSpPr>
          <p:cNvPr id="101" name="Полилиния 100"/>
          <p:cNvSpPr/>
          <p:nvPr/>
        </p:nvSpPr>
        <p:spPr>
          <a:xfrm>
            <a:off x="8521262" y="4907017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100" dirty="0" smtClean="0">
                <a:latin typeface="PlumbMediumC" pitchFamily="2" charset="0"/>
              </a:rPr>
              <a:t>6</a:t>
            </a:r>
            <a:endParaRPr lang="ru-RU" sz="1100" dirty="0">
              <a:latin typeface="PlumbMediumC" pitchFamily="2" charset="0"/>
            </a:endParaRPr>
          </a:p>
        </p:txBody>
      </p:sp>
      <p:graphicFrame>
        <p:nvGraphicFramePr>
          <p:cNvPr id="92" name="Схема 91"/>
          <p:cNvGraphicFramePr/>
          <p:nvPr>
            <p:extLst>
              <p:ext uri="{D42A27DB-BD31-4B8C-83A1-F6EECF244321}">
                <p14:modId xmlns:p14="http://schemas.microsoft.com/office/powerpoint/2010/main" val="2890546330"/>
              </p:ext>
            </p:extLst>
          </p:nvPr>
        </p:nvGraphicFramePr>
        <p:xfrm>
          <a:off x="179512" y="987574"/>
          <a:ext cx="8831484" cy="197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5" name="Группа 94"/>
          <p:cNvGrpSpPr/>
          <p:nvPr/>
        </p:nvGrpSpPr>
        <p:grpSpPr>
          <a:xfrm>
            <a:off x="179512" y="3501943"/>
            <a:ext cx="2762052" cy="1160209"/>
            <a:chOff x="-11420568" y="-176972"/>
            <a:chExt cx="14357006" cy="232042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279259" y="1026888"/>
              <a:ext cx="1657179" cy="632131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Скругленный прямоугольник 4"/>
            <p:cNvSpPr/>
            <p:nvPr/>
          </p:nvSpPr>
          <p:spPr>
            <a:xfrm>
              <a:off x="-11420568" y="-176972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3" name="Скругленный прямоугольник 4"/>
            <p:cNvSpPr/>
            <p:nvPr/>
          </p:nvSpPr>
          <p:spPr>
            <a:xfrm>
              <a:off x="-11420568" y="560333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4" name="Скругленный прямоугольник 4"/>
            <p:cNvSpPr/>
            <p:nvPr/>
          </p:nvSpPr>
          <p:spPr>
            <a:xfrm>
              <a:off x="-11420568" y="1072002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6" name="Скругленный прямоугольник 4"/>
            <p:cNvSpPr/>
            <p:nvPr/>
          </p:nvSpPr>
          <p:spPr>
            <a:xfrm>
              <a:off x="-11349003" y="1548347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161195" y="3667701"/>
            <a:ext cx="3800720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Социальным обслуживанием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крае охвачено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90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тысяч человек, 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том числе на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дому более 30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тыс. человек</a:t>
            </a:r>
          </a:p>
        </p:txBody>
      </p:sp>
      <p:sp>
        <p:nvSpPr>
          <p:cNvPr id="25" name="Прямая соединительная линия 3">
            <a:extLst>
              <a:ext uri="{FF2B5EF4-FFF2-40B4-BE49-F238E27FC236}">
                <a16:creationId xmlns:a16="http://schemas.microsoft.com/office/drawing/2014/main" id="{2C26031C-3ABA-41DC-AA55-751C241E3810}"/>
              </a:ext>
            </a:extLst>
          </p:cNvPr>
          <p:cNvSpPr/>
          <p:nvPr/>
        </p:nvSpPr>
        <p:spPr>
          <a:xfrm>
            <a:off x="4644008" y="2945538"/>
            <a:ext cx="2819252" cy="34576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19252" y="0"/>
                </a:moveTo>
                <a:lnTo>
                  <a:pt x="2819252" y="235750"/>
                </a:lnTo>
                <a:lnTo>
                  <a:pt x="0" y="235750"/>
                </a:lnTo>
                <a:lnTo>
                  <a:pt x="0" y="345767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BED443-C098-4D5F-AE01-0536C06D69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680" y="2954515"/>
            <a:ext cx="2978811" cy="347502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B984199-5F4B-4662-879A-A87BD26E1D1E}"/>
              </a:ext>
            </a:extLst>
          </p:cNvPr>
          <p:cNvGrpSpPr/>
          <p:nvPr/>
        </p:nvGrpSpPr>
        <p:grpSpPr>
          <a:xfrm>
            <a:off x="3621538" y="3390096"/>
            <a:ext cx="2646224" cy="832481"/>
            <a:chOff x="6392987" y="1225622"/>
            <a:chExt cx="2054385" cy="75412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9E8D9C2A-2D35-475B-9FC7-A35F34BA02CE}"/>
                </a:ext>
              </a:extLst>
            </p:cNvPr>
            <p:cNvSpPr/>
            <p:nvPr/>
          </p:nvSpPr>
          <p:spPr>
            <a:xfrm>
              <a:off x="6409849" y="1225622"/>
              <a:ext cx="1977841" cy="754121"/>
            </a:xfrm>
            <a:prstGeom prst="roundRect">
              <a:avLst>
                <a:gd name="adj" fmla="val 10000"/>
              </a:avLst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рямоугольник: скругленные углы 4">
              <a:extLst>
                <a:ext uri="{FF2B5EF4-FFF2-40B4-BE49-F238E27FC236}">
                  <a16:creationId xmlns:a16="http://schemas.microsoft.com/office/drawing/2014/main" id="{F4A9FB63-62D4-48AD-B1A2-97B2694AAA36}"/>
                </a:ext>
              </a:extLst>
            </p:cNvPr>
            <p:cNvSpPr txBox="1"/>
            <p:nvPr/>
          </p:nvSpPr>
          <p:spPr>
            <a:xfrm>
              <a:off x="6392987" y="1274658"/>
              <a:ext cx="2054385" cy="6815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Реестр исполнителей гос. услуг: </a:t>
              </a:r>
              <a:r>
                <a:rPr lang="ru-RU" sz="14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96 </a:t>
              </a:r>
              <a:r>
                <a:rPr lang="ru-RU" sz="1400" b="1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организаций и ИП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(58</a:t>
              </a:r>
              <a:r>
                <a:rPr lang="ru-RU" sz="1400" b="0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 КЦСОН и </a:t>
              </a:r>
              <a:r>
                <a:rPr lang="ru-RU" sz="14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38</a:t>
              </a:r>
              <a:r>
                <a:rPr lang="ru-RU" sz="1400" b="0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 </a:t>
              </a:r>
              <a:r>
                <a:rPr lang="ru-RU" sz="1400" b="0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АНО, ИП </a:t>
              </a:r>
              <a:r>
                <a:rPr lang="ru-RU" sz="1400" b="0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/>
              </a:r>
              <a:br>
                <a:rPr lang="ru-RU" sz="1400" b="0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</a:br>
              <a:r>
                <a:rPr lang="ru-RU" sz="1400" b="0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и </a:t>
              </a:r>
              <a:r>
                <a:rPr lang="ru-RU" sz="1400" b="0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др.</a:t>
              </a:r>
              <a:r>
                <a:rPr lang="ru-RU" sz="1400" b="1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)</a:t>
              </a:r>
              <a:r>
                <a:rPr lang="ru-RU" sz="1400" b="0" kern="12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4B429A4-4AFE-4C14-87D0-EEAE53D5DD0A}"/>
              </a:ext>
            </a:extLst>
          </p:cNvPr>
          <p:cNvSpPr txBox="1"/>
          <p:nvPr/>
        </p:nvSpPr>
        <p:spPr>
          <a:xfrm>
            <a:off x="176011" y="4513376"/>
            <a:ext cx="8271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Официальный сайт министерства социальной политики Красноярского края </a:t>
            </a:r>
            <a:r>
              <a:rPr lang="en-US" sz="1600" dirty="0">
                <a:solidFill>
                  <a:srgbClr val="336600"/>
                </a:solidFill>
              </a:rPr>
              <a:t>https://szn24.ru</a:t>
            </a:r>
            <a:endParaRPr lang="ru-RU" sz="1600" dirty="0">
              <a:solidFill>
                <a:srgbClr val="336600"/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7F5C81A-295B-4873-834A-D728E543473E}"/>
              </a:ext>
            </a:extLst>
          </p:cNvPr>
          <p:cNvSpPr/>
          <p:nvPr/>
        </p:nvSpPr>
        <p:spPr>
          <a:xfrm>
            <a:off x="6190887" y="3799494"/>
            <a:ext cx="901393" cy="7110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4">
            <a:extLst>
              <a:ext uri="{FF2B5EF4-FFF2-40B4-BE49-F238E27FC236}">
                <a16:creationId xmlns:a16="http://schemas.microsoft.com/office/drawing/2014/main" id="{804CA587-6DA9-4F2D-8B01-F941AF320AF4}"/>
              </a:ext>
            </a:extLst>
          </p:cNvPr>
          <p:cNvSpPr txBox="1"/>
          <p:nvPr/>
        </p:nvSpPr>
        <p:spPr>
          <a:xfrm>
            <a:off x="7092280" y="3380701"/>
            <a:ext cx="1890525" cy="10392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400" b="1" kern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с </a:t>
            </a: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9</a:t>
            </a:r>
            <a:r>
              <a:rPr lang="ru-RU" sz="1400" b="1" kern="12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</a:t>
            </a:r>
            <a:r>
              <a:rPr lang="ru-RU" sz="1400" kern="1200" dirty="0">
                <a:solidFill>
                  <a:schemeClr val="tx1"/>
                </a:solidFill>
                <a:latin typeface="+mn-lt"/>
                <a:cs typeface="Arial" pitchFamily="34" charset="0"/>
              </a:rPr>
              <a:t>негосударственными исполнителями заключены соглашения о возмещении затрат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2139702"/>
            <a:ext cx="0" cy="83082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572001" y="2411100"/>
            <a:ext cx="857255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13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 22"/>
          <p:cNvSpPr/>
          <p:nvPr/>
        </p:nvSpPr>
        <p:spPr>
          <a:xfrm>
            <a:off x="-7883" y="-61"/>
            <a:ext cx="8631620" cy="607527"/>
          </a:xfrm>
          <a:custGeom>
            <a:avLst/>
            <a:gdLst>
              <a:gd name="connsiteX0" fmla="*/ 0 w 8623738"/>
              <a:gd name="connsiteY0" fmla="*/ 0 h 606972"/>
              <a:gd name="connsiteX1" fmla="*/ 8623738 w 8623738"/>
              <a:gd name="connsiteY1" fmla="*/ 0 h 606972"/>
              <a:gd name="connsiteX2" fmla="*/ 8016766 w 8623738"/>
              <a:gd name="connsiteY2" fmla="*/ 606972 h 606972"/>
              <a:gd name="connsiteX3" fmla="*/ 7883 w 8623738"/>
              <a:gd name="connsiteY3" fmla="*/ 606972 h 606972"/>
              <a:gd name="connsiteX4" fmla="*/ 0 w 8623738"/>
              <a:gd name="connsiteY4" fmla="*/ 0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3738" h="606972">
                <a:moveTo>
                  <a:pt x="0" y="0"/>
                </a:moveTo>
                <a:lnTo>
                  <a:pt x="8623738" y="0"/>
                </a:lnTo>
                <a:lnTo>
                  <a:pt x="8016766" y="606972"/>
                </a:lnTo>
                <a:lnTo>
                  <a:pt x="7883" y="6069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24" name="Google Shape;189;p12"/>
          <p:cNvSpPr txBox="1">
            <a:spLocks/>
          </p:cNvSpPr>
          <p:nvPr/>
        </p:nvSpPr>
        <p:spPr>
          <a:xfrm>
            <a:off x="987346" y="28660"/>
            <a:ext cx="2220938" cy="6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МИНИСТЕРСТВО</a:t>
            </a:r>
            <a:b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</a:b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СОЦИАЛЬНОЙ ПОЛИТИКИ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800"/>
              <a:buFont typeface="Roboto Condensed"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lumbC" pitchFamily="2" charset="0"/>
                <a:ea typeface="Roboto Condensed"/>
                <a:sym typeface="Roboto Condensed"/>
              </a:rPr>
              <a:t>КРАСНОЯРСКОГО КРАЯ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4" y="99606"/>
            <a:ext cx="358333" cy="437052"/>
          </a:xfrm>
          <a:prstGeom prst="rect">
            <a:avLst/>
          </a:prstGeom>
        </p:spPr>
      </p:pic>
      <p:sp>
        <p:nvSpPr>
          <p:cNvPr id="28" name="Полилиния 27"/>
          <p:cNvSpPr/>
          <p:nvPr/>
        </p:nvSpPr>
        <p:spPr>
          <a:xfrm rot="10800000" flipH="1" flipV="1">
            <a:off x="8388986" y="195486"/>
            <a:ext cx="189232" cy="49444"/>
          </a:xfrm>
          <a:custGeom>
            <a:avLst/>
            <a:gdLst>
              <a:gd name="connsiteX0" fmla="*/ 311574 w 1347894"/>
              <a:gd name="connsiteY0" fmla="*/ 0 h 311574"/>
              <a:gd name="connsiteX1" fmla="*/ 0 w 1347894"/>
              <a:gd name="connsiteY1" fmla="*/ 311574 h 311574"/>
              <a:gd name="connsiteX2" fmla="*/ 1347894 w 1347894"/>
              <a:gd name="connsiteY2" fmla="*/ 311574 h 311574"/>
              <a:gd name="connsiteX3" fmla="*/ 311574 w 1347894"/>
              <a:gd name="connsiteY3" fmla="*/ 0 h 3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94" h="311574">
                <a:moveTo>
                  <a:pt x="311574" y="0"/>
                </a:moveTo>
                <a:lnTo>
                  <a:pt x="0" y="311574"/>
                </a:lnTo>
                <a:lnTo>
                  <a:pt x="1347894" y="311574"/>
                </a:lnTo>
                <a:lnTo>
                  <a:pt x="311574" y="0"/>
                </a:lnTo>
                <a:close/>
              </a:path>
            </a:pathLst>
          </a:custGeom>
          <a:gradFill flip="none" rotWithShape="1">
            <a:gsLst>
              <a:gs pos="0">
                <a:srgbClr val="3A8E36">
                  <a:shade val="30000"/>
                  <a:satMod val="115000"/>
                </a:srgbClr>
              </a:gs>
              <a:gs pos="50000">
                <a:srgbClr val="3A8E36">
                  <a:shade val="67500"/>
                  <a:satMod val="115000"/>
                </a:srgbClr>
              </a:gs>
              <a:gs pos="100000">
                <a:srgbClr val="3A8E3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29" name="Прямоугольник 18"/>
          <p:cNvSpPr/>
          <p:nvPr/>
        </p:nvSpPr>
        <p:spPr>
          <a:xfrm>
            <a:off x="2100755" y="202711"/>
            <a:ext cx="6912768" cy="529803"/>
          </a:xfrm>
          <a:custGeom>
            <a:avLst/>
            <a:gdLst>
              <a:gd name="connsiteX0" fmla="*/ 0 w 6183485"/>
              <a:gd name="connsiteY0" fmla="*/ 0 h 408107"/>
              <a:gd name="connsiteX1" fmla="*/ 6183485 w 6183485"/>
              <a:gd name="connsiteY1" fmla="*/ 0 h 408107"/>
              <a:gd name="connsiteX2" fmla="*/ 6183485 w 6183485"/>
              <a:gd name="connsiteY2" fmla="*/ 408107 h 408107"/>
              <a:gd name="connsiteX3" fmla="*/ 0 w 6183485"/>
              <a:gd name="connsiteY3" fmla="*/ 408107 h 408107"/>
              <a:gd name="connsiteX4" fmla="*/ 0 w 6183485"/>
              <a:gd name="connsiteY4" fmla="*/ 0 h 408107"/>
              <a:gd name="connsiteX0" fmla="*/ 47296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72965 w 6183485"/>
              <a:gd name="connsiteY4" fmla="*/ 0 h 415990"/>
              <a:gd name="connsiteX0" fmla="*/ 41778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6183485"/>
              <a:gd name="connsiteY0" fmla="*/ 0 h 415990"/>
              <a:gd name="connsiteX1" fmla="*/ 5876057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5876057"/>
              <a:gd name="connsiteY0" fmla="*/ 0 h 415990"/>
              <a:gd name="connsiteX1" fmla="*/ 5876057 w 5876057"/>
              <a:gd name="connsiteY1" fmla="*/ 7883 h 415990"/>
              <a:gd name="connsiteX2" fmla="*/ 5474036 w 5876057"/>
              <a:gd name="connsiteY2" fmla="*/ 415990 h 415990"/>
              <a:gd name="connsiteX3" fmla="*/ 0 w 5876057"/>
              <a:gd name="connsiteY3" fmla="*/ 415990 h 415990"/>
              <a:gd name="connsiteX4" fmla="*/ 417785 w 5876057"/>
              <a:gd name="connsiteY4" fmla="*/ 0 h 41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057" h="415990">
                <a:moveTo>
                  <a:pt x="417785" y="0"/>
                </a:moveTo>
                <a:lnTo>
                  <a:pt x="5876057" y="7883"/>
                </a:lnTo>
                <a:lnTo>
                  <a:pt x="5474036" y="415990"/>
                </a:lnTo>
                <a:lnTo>
                  <a:pt x="0" y="415990"/>
                </a:lnTo>
                <a:lnTo>
                  <a:pt x="417785" y="0"/>
                </a:lnTo>
                <a:close/>
              </a:path>
            </a:pathLst>
          </a:custGeom>
          <a:gradFill>
            <a:gsLst>
              <a:gs pos="0">
                <a:srgbClr val="48AF43"/>
              </a:gs>
              <a:gs pos="50000">
                <a:srgbClr val="75C971">
                  <a:shade val="67500"/>
                  <a:satMod val="115000"/>
                </a:srgbClr>
              </a:gs>
              <a:gs pos="100000">
                <a:srgbClr val="75C97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"/>
              <a:ea typeface="+mn-ea"/>
              <a:cs typeface="+mn-cs"/>
            </a:endParaRPr>
          </a:p>
        </p:txBody>
      </p:sp>
      <p:sp>
        <p:nvSpPr>
          <p:cNvPr id="30" name="Google Shape;189;p12"/>
          <p:cNvSpPr txBox="1">
            <a:spLocks/>
          </p:cNvSpPr>
          <p:nvPr/>
        </p:nvSpPr>
        <p:spPr>
          <a:xfrm>
            <a:off x="2514665" y="244930"/>
            <a:ext cx="6336704" cy="52980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ts val="1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Государственный социальный заказ на оказание гос. услуг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сфере социального обслуживания на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202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1-2023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год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MediumC" pitchFamily="2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8518710" y="4907017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umbMediumC" pitchFamily="2" charset="0"/>
                <a:ea typeface="+mn-ea"/>
                <a:cs typeface="+mn-cs"/>
              </a:rPr>
              <a:t>7</a:t>
            </a:r>
            <a:endParaRPr kumimoji="0" lang="e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lumbMediumC" pitchFamily="2" charset="0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FC0DD6A-4C98-430F-9EE5-38E850710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39858"/>
              </p:ext>
            </p:extLst>
          </p:nvPr>
        </p:nvGraphicFramePr>
        <p:xfrm>
          <a:off x="251518" y="1049095"/>
          <a:ext cx="8360734" cy="195656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93791">
                  <a:extLst>
                    <a:ext uri="{9D8B030D-6E8A-4147-A177-3AD203B41FA5}">
                      <a16:colId xmlns:a16="http://schemas.microsoft.com/office/drawing/2014/main" val="3742107594"/>
                    </a:ext>
                  </a:extLst>
                </a:gridCol>
                <a:gridCol w="1845047">
                  <a:extLst>
                    <a:ext uri="{9D8B030D-6E8A-4147-A177-3AD203B41FA5}">
                      <a16:colId xmlns:a16="http://schemas.microsoft.com/office/drawing/2014/main" val="3113241624"/>
                    </a:ext>
                  </a:extLst>
                </a:gridCol>
                <a:gridCol w="1080566">
                  <a:extLst>
                    <a:ext uri="{9D8B030D-6E8A-4147-A177-3AD203B41FA5}">
                      <a16:colId xmlns:a16="http://schemas.microsoft.com/office/drawing/2014/main" val="2489314078"/>
                    </a:ext>
                  </a:extLst>
                </a:gridCol>
                <a:gridCol w="1028266">
                  <a:extLst>
                    <a:ext uri="{9D8B030D-6E8A-4147-A177-3AD203B41FA5}">
                      <a16:colId xmlns:a16="http://schemas.microsoft.com/office/drawing/2014/main" val="3419661181"/>
                    </a:ext>
                  </a:extLst>
                </a:gridCol>
                <a:gridCol w="1028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2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2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213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Наименование государственной услуги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50" dirty="0">
                          <a:effectLst/>
                        </a:rPr>
                        <a:t>Условия оказания гос. услуги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Значение показателя, характеризующего объем оказания государственной услуги (количество получателей социальных слуг)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009787"/>
                  </a:ext>
                </a:extLst>
              </a:tr>
              <a:tr h="28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2021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2022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000" dirty="0" smtClean="0">
                          <a:effectLst/>
                        </a:rPr>
                        <a:t>2023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dirty="0" smtClean="0">
                          <a:effectLst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4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Предоставление социального </a:t>
                      </a:r>
                      <a:r>
                        <a:rPr lang="ru-RU" sz="1200" dirty="0" smtClean="0">
                          <a:effectLst/>
                        </a:rPr>
                        <a:t>обслуживания в форме на дому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9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n-US" sz="9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900" b="1" dirty="0" smtClean="0">
                          <a:effectLst/>
                        </a:rPr>
                        <a:t>Очно  платно; </a:t>
                      </a:r>
                      <a:br>
                        <a:rPr lang="ru-RU" sz="900" b="1" dirty="0" smtClean="0">
                          <a:effectLst/>
                        </a:rPr>
                      </a:br>
                      <a:r>
                        <a:rPr lang="ru-RU" sz="900" b="1" dirty="0" smtClean="0">
                          <a:effectLst/>
                        </a:rPr>
                        <a:t>очно бесплатно</a:t>
                      </a:r>
                      <a:r>
                        <a:rPr lang="en-US" sz="900" b="1" dirty="0" smtClean="0">
                          <a:effectLst/>
                        </a:rPr>
                        <a:t>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 smtClean="0">
                          <a:effectLst/>
                        </a:rPr>
                        <a:t>3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000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dirty="0" smtClean="0">
                          <a:effectLst/>
                        </a:rPr>
                        <a:t>2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203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406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645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r>
                        <a:rPr lang="en-US" sz="1800" dirty="0" smtClean="0"/>
                        <a:t> </a:t>
                      </a:r>
                      <a:r>
                        <a:rPr lang="ru-RU" sz="1800" dirty="0" smtClean="0"/>
                        <a:t>500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403" marR="41403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290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9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карта с названиями.jpg"/>
          <p:cNvPicPr>
            <a:picLocks noChangeAspect="1"/>
          </p:cNvPicPr>
          <p:nvPr/>
        </p:nvPicPr>
        <p:blipFill>
          <a:blip r:embed="rId3" cstate="print"/>
          <a:srcRect l="4893" t="11428" r="9482" b="4286"/>
          <a:stretch>
            <a:fillRect/>
          </a:stretch>
        </p:blipFill>
        <p:spPr>
          <a:xfrm>
            <a:off x="1285852" y="785800"/>
            <a:ext cx="2500330" cy="42148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29" name="TextBox 1">
            <a:extLst>
              <a:ext uri="{FF2B5EF4-FFF2-40B4-BE49-F238E27FC236}">
                <a16:creationId xmlns:a16="http://schemas.microsoft.com/office/drawing/2014/main" id="{DBECC5E2-349B-46D6-87B3-D47E6D81FEB2}"/>
              </a:ext>
            </a:extLst>
          </p:cNvPr>
          <p:cNvSpPr txBox="1"/>
          <p:nvPr/>
        </p:nvSpPr>
        <p:spPr>
          <a:xfrm>
            <a:off x="921369" y="2970531"/>
            <a:ext cx="408182" cy="249377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ru-RU" sz="9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9" name="Полилиния 88"/>
          <p:cNvSpPr/>
          <p:nvPr/>
        </p:nvSpPr>
        <p:spPr>
          <a:xfrm>
            <a:off x="-5448" y="9106"/>
            <a:ext cx="8631620" cy="607527"/>
          </a:xfrm>
          <a:custGeom>
            <a:avLst/>
            <a:gdLst>
              <a:gd name="connsiteX0" fmla="*/ 0 w 8623738"/>
              <a:gd name="connsiteY0" fmla="*/ 0 h 606972"/>
              <a:gd name="connsiteX1" fmla="*/ 8623738 w 8623738"/>
              <a:gd name="connsiteY1" fmla="*/ 0 h 606972"/>
              <a:gd name="connsiteX2" fmla="*/ 8016766 w 8623738"/>
              <a:gd name="connsiteY2" fmla="*/ 606972 h 606972"/>
              <a:gd name="connsiteX3" fmla="*/ 7883 w 8623738"/>
              <a:gd name="connsiteY3" fmla="*/ 606972 h 606972"/>
              <a:gd name="connsiteX4" fmla="*/ 0 w 8623738"/>
              <a:gd name="connsiteY4" fmla="*/ 0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3738" h="606972">
                <a:moveTo>
                  <a:pt x="0" y="0"/>
                </a:moveTo>
                <a:lnTo>
                  <a:pt x="8623738" y="0"/>
                </a:lnTo>
                <a:lnTo>
                  <a:pt x="8016766" y="606972"/>
                </a:lnTo>
                <a:lnTo>
                  <a:pt x="7883" y="6069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Google Shape;189;p12"/>
          <p:cNvSpPr txBox="1">
            <a:spLocks/>
          </p:cNvSpPr>
          <p:nvPr/>
        </p:nvSpPr>
        <p:spPr>
          <a:xfrm>
            <a:off x="989435" y="48667"/>
            <a:ext cx="2220938" cy="6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МИНИСТЕРСТВО</a:t>
            </a:r>
            <a:br>
              <a:rPr lang="ru-RU" sz="800" dirty="0">
                <a:solidFill>
                  <a:schemeClr val="tx1"/>
                </a:solidFill>
                <a:latin typeface="PlumbC" pitchFamily="2" charset="0"/>
              </a:rPr>
            </a:br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СОЦИАЛЬНОЙ ПОЛИТИКИ</a:t>
            </a:r>
          </a:p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КРАСНОЯРСКОГО КРАЯ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3" y="119614"/>
            <a:ext cx="358333" cy="437052"/>
          </a:xfrm>
          <a:prstGeom prst="rect">
            <a:avLst/>
          </a:prstGeom>
        </p:spPr>
      </p:pic>
      <p:sp>
        <p:nvSpPr>
          <p:cNvPr id="93" name="Полилиния 92"/>
          <p:cNvSpPr/>
          <p:nvPr/>
        </p:nvSpPr>
        <p:spPr>
          <a:xfrm rot="10800000" flipH="1" flipV="1">
            <a:off x="8332030" y="263426"/>
            <a:ext cx="189232" cy="49444"/>
          </a:xfrm>
          <a:custGeom>
            <a:avLst/>
            <a:gdLst>
              <a:gd name="connsiteX0" fmla="*/ 311574 w 1347894"/>
              <a:gd name="connsiteY0" fmla="*/ 0 h 311574"/>
              <a:gd name="connsiteX1" fmla="*/ 0 w 1347894"/>
              <a:gd name="connsiteY1" fmla="*/ 311574 h 311574"/>
              <a:gd name="connsiteX2" fmla="*/ 1347894 w 1347894"/>
              <a:gd name="connsiteY2" fmla="*/ 311574 h 311574"/>
              <a:gd name="connsiteX3" fmla="*/ 311574 w 1347894"/>
              <a:gd name="connsiteY3" fmla="*/ 0 h 3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94" h="311574">
                <a:moveTo>
                  <a:pt x="311574" y="0"/>
                </a:moveTo>
                <a:lnTo>
                  <a:pt x="0" y="311574"/>
                </a:lnTo>
                <a:lnTo>
                  <a:pt x="1347894" y="311574"/>
                </a:lnTo>
                <a:lnTo>
                  <a:pt x="311574" y="0"/>
                </a:lnTo>
                <a:close/>
              </a:path>
            </a:pathLst>
          </a:custGeom>
          <a:gradFill flip="none" rotWithShape="1">
            <a:gsLst>
              <a:gs pos="0">
                <a:srgbClr val="3A8E36">
                  <a:shade val="30000"/>
                  <a:satMod val="115000"/>
                </a:srgbClr>
              </a:gs>
              <a:gs pos="50000">
                <a:srgbClr val="3A8E36">
                  <a:shade val="67500"/>
                  <a:satMod val="115000"/>
                </a:srgbClr>
              </a:gs>
              <a:gs pos="100000">
                <a:srgbClr val="3A8E3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18"/>
          <p:cNvSpPr/>
          <p:nvPr/>
        </p:nvSpPr>
        <p:spPr>
          <a:xfrm>
            <a:off x="2330258" y="293774"/>
            <a:ext cx="6176232" cy="437241"/>
          </a:xfrm>
          <a:custGeom>
            <a:avLst/>
            <a:gdLst>
              <a:gd name="connsiteX0" fmla="*/ 0 w 6183485"/>
              <a:gd name="connsiteY0" fmla="*/ 0 h 408107"/>
              <a:gd name="connsiteX1" fmla="*/ 6183485 w 6183485"/>
              <a:gd name="connsiteY1" fmla="*/ 0 h 408107"/>
              <a:gd name="connsiteX2" fmla="*/ 6183485 w 6183485"/>
              <a:gd name="connsiteY2" fmla="*/ 408107 h 408107"/>
              <a:gd name="connsiteX3" fmla="*/ 0 w 6183485"/>
              <a:gd name="connsiteY3" fmla="*/ 408107 h 408107"/>
              <a:gd name="connsiteX4" fmla="*/ 0 w 6183485"/>
              <a:gd name="connsiteY4" fmla="*/ 0 h 408107"/>
              <a:gd name="connsiteX0" fmla="*/ 47296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72965 w 6183485"/>
              <a:gd name="connsiteY4" fmla="*/ 0 h 415990"/>
              <a:gd name="connsiteX0" fmla="*/ 41778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6183485"/>
              <a:gd name="connsiteY0" fmla="*/ 0 h 415990"/>
              <a:gd name="connsiteX1" fmla="*/ 5876057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5876057"/>
              <a:gd name="connsiteY0" fmla="*/ 0 h 415990"/>
              <a:gd name="connsiteX1" fmla="*/ 5876057 w 5876057"/>
              <a:gd name="connsiteY1" fmla="*/ 7883 h 415990"/>
              <a:gd name="connsiteX2" fmla="*/ 5474036 w 5876057"/>
              <a:gd name="connsiteY2" fmla="*/ 415990 h 415990"/>
              <a:gd name="connsiteX3" fmla="*/ 0 w 5876057"/>
              <a:gd name="connsiteY3" fmla="*/ 415990 h 415990"/>
              <a:gd name="connsiteX4" fmla="*/ 417785 w 5876057"/>
              <a:gd name="connsiteY4" fmla="*/ 0 h 41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057" h="415990">
                <a:moveTo>
                  <a:pt x="417785" y="0"/>
                </a:moveTo>
                <a:lnTo>
                  <a:pt x="5876057" y="7883"/>
                </a:lnTo>
                <a:lnTo>
                  <a:pt x="5474036" y="415990"/>
                </a:lnTo>
                <a:lnTo>
                  <a:pt x="0" y="415990"/>
                </a:lnTo>
                <a:lnTo>
                  <a:pt x="417785" y="0"/>
                </a:lnTo>
                <a:close/>
              </a:path>
            </a:pathLst>
          </a:custGeom>
          <a:gradFill>
            <a:gsLst>
              <a:gs pos="0">
                <a:srgbClr val="48AF43"/>
              </a:gs>
              <a:gs pos="50000">
                <a:srgbClr val="75C971">
                  <a:shade val="67500"/>
                  <a:satMod val="115000"/>
                </a:srgbClr>
              </a:gs>
              <a:gs pos="100000">
                <a:srgbClr val="75C97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000" dirty="0"/>
          </a:p>
        </p:txBody>
      </p:sp>
      <p:sp>
        <p:nvSpPr>
          <p:cNvPr id="99" name="Google Shape;189;p12"/>
          <p:cNvSpPr txBox="1">
            <a:spLocks/>
          </p:cNvSpPr>
          <p:nvPr/>
        </p:nvSpPr>
        <p:spPr>
          <a:xfrm>
            <a:off x="2843809" y="234836"/>
            <a:ext cx="5310756" cy="60872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400"/>
              </a:lnSpc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PlumbMediumC" pitchFamily="2" charset="0"/>
              </a:rPr>
              <a:t>Социальное обслуживание граждан 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PlumbMediumC" pitchFamily="2" charset="0"/>
            </a:endParaRPr>
          </a:p>
        </p:txBody>
      </p:sp>
      <p:sp>
        <p:nvSpPr>
          <p:cNvPr id="101" name="Полилиния 100"/>
          <p:cNvSpPr/>
          <p:nvPr/>
        </p:nvSpPr>
        <p:spPr>
          <a:xfrm>
            <a:off x="8521262" y="4907017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100" dirty="0" smtClean="0">
                <a:latin typeface="PlumbMediumC" pitchFamily="2" charset="0"/>
              </a:rPr>
              <a:t>8</a:t>
            </a:r>
            <a:endParaRPr lang="ru-RU" sz="1100" dirty="0">
              <a:latin typeface="PlumbMediumC" pitchFamily="2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79512" y="3501943"/>
            <a:ext cx="2762052" cy="1160209"/>
            <a:chOff x="-11420568" y="-176972"/>
            <a:chExt cx="14357006" cy="232042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279259" y="1026888"/>
              <a:ext cx="1657179" cy="632131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Скругленный прямоугольник 4"/>
            <p:cNvSpPr/>
            <p:nvPr/>
          </p:nvSpPr>
          <p:spPr>
            <a:xfrm>
              <a:off x="-11420568" y="-176972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3" name="Скругленный прямоугольник 4"/>
            <p:cNvSpPr/>
            <p:nvPr/>
          </p:nvSpPr>
          <p:spPr>
            <a:xfrm>
              <a:off x="-11420568" y="560333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4" name="Скругленный прямоугольник 4"/>
            <p:cNvSpPr/>
            <p:nvPr/>
          </p:nvSpPr>
          <p:spPr>
            <a:xfrm>
              <a:off x="-11420568" y="1072002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6" name="Скругленный прямоугольник 4"/>
            <p:cNvSpPr/>
            <p:nvPr/>
          </p:nvSpPr>
          <p:spPr>
            <a:xfrm>
              <a:off x="-11349003" y="1548347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7" name="Прямоугольник: скругленные углы 4">
            <a:extLst>
              <a:ext uri="{FF2B5EF4-FFF2-40B4-BE49-F238E27FC236}">
                <a16:creationId xmlns:a16="http://schemas.microsoft.com/office/drawing/2014/main" id="{804CA587-6DA9-4F2D-8B01-F941AF320AF4}"/>
              </a:ext>
            </a:extLst>
          </p:cNvPr>
          <p:cNvSpPr txBox="1"/>
          <p:nvPr/>
        </p:nvSpPr>
        <p:spPr>
          <a:xfrm>
            <a:off x="7092280" y="3380701"/>
            <a:ext cx="1890525" cy="10392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400" kern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58265" y="2898523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11769" y="2781863"/>
            <a:ext cx="34947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 поставщики социальных услуг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Мотыгинский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Эвенкийский район, Туруханский район)</a:t>
            </a:r>
            <a:endParaRPr lang="ru-RU" sz="1400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58265" y="1851670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11769" y="1707654"/>
            <a:ext cx="3296527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2-х поставщиков социальных услуг</a:t>
            </a:r>
            <a:endParaRPr lang="ru-RU" sz="1400" dirty="0">
              <a:noFill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">
            <a:extLst>
              <a:ext uri="{FF2B5EF4-FFF2-40B4-BE49-F238E27FC236}">
                <a16:creationId xmlns:a16="http://schemas.microsoft.com/office/drawing/2014/main" id="{DBECC5E2-349B-46D6-87B3-D47E6D81FEB2}"/>
              </a:ext>
            </a:extLst>
          </p:cNvPr>
          <p:cNvSpPr txBox="1"/>
          <p:nvPr/>
        </p:nvSpPr>
        <p:spPr>
          <a:xfrm>
            <a:off x="921369" y="2970531"/>
            <a:ext cx="408182" cy="249377"/>
          </a:xfrm>
          <a:prstGeom prst="rect">
            <a:avLst/>
          </a:prstGeom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ru-RU" sz="9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89" name="Полилиния 88"/>
          <p:cNvSpPr/>
          <p:nvPr/>
        </p:nvSpPr>
        <p:spPr>
          <a:xfrm>
            <a:off x="-5448" y="9106"/>
            <a:ext cx="8631620" cy="607527"/>
          </a:xfrm>
          <a:custGeom>
            <a:avLst/>
            <a:gdLst>
              <a:gd name="connsiteX0" fmla="*/ 0 w 8623738"/>
              <a:gd name="connsiteY0" fmla="*/ 0 h 606972"/>
              <a:gd name="connsiteX1" fmla="*/ 8623738 w 8623738"/>
              <a:gd name="connsiteY1" fmla="*/ 0 h 606972"/>
              <a:gd name="connsiteX2" fmla="*/ 8016766 w 8623738"/>
              <a:gd name="connsiteY2" fmla="*/ 606972 h 606972"/>
              <a:gd name="connsiteX3" fmla="*/ 7883 w 8623738"/>
              <a:gd name="connsiteY3" fmla="*/ 606972 h 606972"/>
              <a:gd name="connsiteX4" fmla="*/ 0 w 8623738"/>
              <a:gd name="connsiteY4" fmla="*/ 0 h 60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3738" h="606972">
                <a:moveTo>
                  <a:pt x="0" y="0"/>
                </a:moveTo>
                <a:lnTo>
                  <a:pt x="8623738" y="0"/>
                </a:lnTo>
                <a:lnTo>
                  <a:pt x="8016766" y="606972"/>
                </a:lnTo>
                <a:lnTo>
                  <a:pt x="7883" y="6069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7E6A4">
                  <a:tint val="66000"/>
                  <a:satMod val="160000"/>
                </a:srgbClr>
              </a:gs>
              <a:gs pos="50000">
                <a:srgbClr val="C7E6A4">
                  <a:tint val="44500"/>
                  <a:satMod val="160000"/>
                </a:srgbClr>
              </a:gs>
              <a:gs pos="100000">
                <a:srgbClr val="C7E6A4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Google Shape;189;p12"/>
          <p:cNvSpPr txBox="1">
            <a:spLocks/>
          </p:cNvSpPr>
          <p:nvPr/>
        </p:nvSpPr>
        <p:spPr>
          <a:xfrm>
            <a:off x="989435" y="48667"/>
            <a:ext cx="2220938" cy="6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  <a:defRPr sz="4800" b="1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МИНИСТЕРСТВО</a:t>
            </a:r>
            <a:br>
              <a:rPr lang="ru-RU" sz="800" dirty="0">
                <a:solidFill>
                  <a:schemeClr val="tx1"/>
                </a:solidFill>
                <a:latin typeface="PlumbC" pitchFamily="2" charset="0"/>
              </a:rPr>
            </a:br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СОЦИАЛЬНОЙ ПОЛИТИКИ</a:t>
            </a:r>
          </a:p>
          <a:p>
            <a:r>
              <a:rPr lang="ru-RU" sz="800" dirty="0">
                <a:solidFill>
                  <a:schemeClr val="tx1"/>
                </a:solidFill>
                <a:latin typeface="PlumbC" pitchFamily="2" charset="0"/>
              </a:rPr>
              <a:t>КРАСНОЯРСКОГО КРАЯ</a:t>
            </a:r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3" y="119614"/>
            <a:ext cx="358333" cy="437052"/>
          </a:xfrm>
          <a:prstGeom prst="rect">
            <a:avLst/>
          </a:prstGeom>
        </p:spPr>
      </p:pic>
      <p:sp>
        <p:nvSpPr>
          <p:cNvPr id="93" name="Полилиния 92"/>
          <p:cNvSpPr/>
          <p:nvPr/>
        </p:nvSpPr>
        <p:spPr>
          <a:xfrm rot="10800000" flipH="1" flipV="1">
            <a:off x="8332030" y="263426"/>
            <a:ext cx="189232" cy="49444"/>
          </a:xfrm>
          <a:custGeom>
            <a:avLst/>
            <a:gdLst>
              <a:gd name="connsiteX0" fmla="*/ 311574 w 1347894"/>
              <a:gd name="connsiteY0" fmla="*/ 0 h 311574"/>
              <a:gd name="connsiteX1" fmla="*/ 0 w 1347894"/>
              <a:gd name="connsiteY1" fmla="*/ 311574 h 311574"/>
              <a:gd name="connsiteX2" fmla="*/ 1347894 w 1347894"/>
              <a:gd name="connsiteY2" fmla="*/ 311574 h 311574"/>
              <a:gd name="connsiteX3" fmla="*/ 311574 w 1347894"/>
              <a:gd name="connsiteY3" fmla="*/ 0 h 311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7894" h="311574">
                <a:moveTo>
                  <a:pt x="311574" y="0"/>
                </a:moveTo>
                <a:lnTo>
                  <a:pt x="0" y="311574"/>
                </a:lnTo>
                <a:lnTo>
                  <a:pt x="1347894" y="311574"/>
                </a:lnTo>
                <a:lnTo>
                  <a:pt x="311574" y="0"/>
                </a:lnTo>
                <a:close/>
              </a:path>
            </a:pathLst>
          </a:custGeom>
          <a:gradFill flip="none" rotWithShape="1">
            <a:gsLst>
              <a:gs pos="0">
                <a:srgbClr val="3A8E36">
                  <a:shade val="30000"/>
                  <a:satMod val="115000"/>
                </a:srgbClr>
              </a:gs>
              <a:gs pos="50000">
                <a:srgbClr val="3A8E36">
                  <a:shade val="67500"/>
                  <a:satMod val="115000"/>
                </a:srgbClr>
              </a:gs>
              <a:gs pos="100000">
                <a:srgbClr val="3A8E36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18"/>
          <p:cNvSpPr/>
          <p:nvPr/>
        </p:nvSpPr>
        <p:spPr>
          <a:xfrm>
            <a:off x="2483768" y="179392"/>
            <a:ext cx="6176232" cy="437241"/>
          </a:xfrm>
          <a:custGeom>
            <a:avLst/>
            <a:gdLst>
              <a:gd name="connsiteX0" fmla="*/ 0 w 6183485"/>
              <a:gd name="connsiteY0" fmla="*/ 0 h 408107"/>
              <a:gd name="connsiteX1" fmla="*/ 6183485 w 6183485"/>
              <a:gd name="connsiteY1" fmla="*/ 0 h 408107"/>
              <a:gd name="connsiteX2" fmla="*/ 6183485 w 6183485"/>
              <a:gd name="connsiteY2" fmla="*/ 408107 h 408107"/>
              <a:gd name="connsiteX3" fmla="*/ 0 w 6183485"/>
              <a:gd name="connsiteY3" fmla="*/ 408107 h 408107"/>
              <a:gd name="connsiteX4" fmla="*/ 0 w 6183485"/>
              <a:gd name="connsiteY4" fmla="*/ 0 h 408107"/>
              <a:gd name="connsiteX0" fmla="*/ 47296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72965 w 6183485"/>
              <a:gd name="connsiteY4" fmla="*/ 0 h 415990"/>
              <a:gd name="connsiteX0" fmla="*/ 417785 w 6183485"/>
              <a:gd name="connsiteY0" fmla="*/ 0 h 415990"/>
              <a:gd name="connsiteX1" fmla="*/ 6183485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6183485"/>
              <a:gd name="connsiteY0" fmla="*/ 0 h 415990"/>
              <a:gd name="connsiteX1" fmla="*/ 5876057 w 6183485"/>
              <a:gd name="connsiteY1" fmla="*/ 7883 h 415990"/>
              <a:gd name="connsiteX2" fmla="*/ 6183485 w 6183485"/>
              <a:gd name="connsiteY2" fmla="*/ 415990 h 415990"/>
              <a:gd name="connsiteX3" fmla="*/ 0 w 6183485"/>
              <a:gd name="connsiteY3" fmla="*/ 415990 h 415990"/>
              <a:gd name="connsiteX4" fmla="*/ 417785 w 6183485"/>
              <a:gd name="connsiteY4" fmla="*/ 0 h 415990"/>
              <a:gd name="connsiteX0" fmla="*/ 417785 w 5876057"/>
              <a:gd name="connsiteY0" fmla="*/ 0 h 415990"/>
              <a:gd name="connsiteX1" fmla="*/ 5876057 w 5876057"/>
              <a:gd name="connsiteY1" fmla="*/ 7883 h 415990"/>
              <a:gd name="connsiteX2" fmla="*/ 5474036 w 5876057"/>
              <a:gd name="connsiteY2" fmla="*/ 415990 h 415990"/>
              <a:gd name="connsiteX3" fmla="*/ 0 w 5876057"/>
              <a:gd name="connsiteY3" fmla="*/ 415990 h 415990"/>
              <a:gd name="connsiteX4" fmla="*/ 417785 w 5876057"/>
              <a:gd name="connsiteY4" fmla="*/ 0 h 41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6057" h="415990">
                <a:moveTo>
                  <a:pt x="417785" y="0"/>
                </a:moveTo>
                <a:lnTo>
                  <a:pt x="5876057" y="7883"/>
                </a:lnTo>
                <a:lnTo>
                  <a:pt x="5474036" y="415990"/>
                </a:lnTo>
                <a:lnTo>
                  <a:pt x="0" y="415990"/>
                </a:lnTo>
                <a:lnTo>
                  <a:pt x="417785" y="0"/>
                </a:lnTo>
                <a:close/>
              </a:path>
            </a:pathLst>
          </a:custGeom>
          <a:gradFill>
            <a:gsLst>
              <a:gs pos="0">
                <a:srgbClr val="48AF43"/>
              </a:gs>
              <a:gs pos="50000">
                <a:srgbClr val="75C971">
                  <a:shade val="67500"/>
                  <a:satMod val="115000"/>
                </a:srgbClr>
              </a:gs>
              <a:gs pos="100000">
                <a:srgbClr val="75C971">
                  <a:shade val="100000"/>
                  <a:satMod val="115000"/>
                </a:srgb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2000" dirty="0"/>
          </a:p>
        </p:txBody>
      </p:sp>
      <p:sp>
        <p:nvSpPr>
          <p:cNvPr id="99" name="Google Shape;189;p12"/>
          <p:cNvSpPr txBox="1">
            <a:spLocks/>
          </p:cNvSpPr>
          <p:nvPr/>
        </p:nvSpPr>
        <p:spPr>
          <a:xfrm>
            <a:off x="2843809" y="119614"/>
            <a:ext cx="5310756" cy="6519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1400"/>
              </a:lnSpc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PlumbMediumC" pitchFamily="2" charset="0"/>
              </a:rPr>
              <a:t>Социальное обслуживание граждан 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PlumbMediumC" pitchFamily="2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179512" y="3501943"/>
            <a:ext cx="2762052" cy="1160209"/>
            <a:chOff x="-11420568" y="-176972"/>
            <a:chExt cx="14357006" cy="232042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1279259" y="1026888"/>
              <a:ext cx="1657179" cy="632131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2" name="Скругленный прямоугольник 4"/>
            <p:cNvSpPr/>
            <p:nvPr/>
          </p:nvSpPr>
          <p:spPr>
            <a:xfrm>
              <a:off x="-11420568" y="-176972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3" name="Скругленный прямоугольник 4"/>
            <p:cNvSpPr/>
            <p:nvPr/>
          </p:nvSpPr>
          <p:spPr>
            <a:xfrm>
              <a:off x="-11420568" y="560333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4" name="Скругленный прямоугольник 4"/>
            <p:cNvSpPr/>
            <p:nvPr/>
          </p:nvSpPr>
          <p:spPr>
            <a:xfrm>
              <a:off x="-11420568" y="1072002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06" name="Скругленный прямоугольник 4"/>
            <p:cNvSpPr/>
            <p:nvPr/>
          </p:nvSpPr>
          <p:spPr>
            <a:xfrm>
              <a:off x="-11349003" y="1548347"/>
              <a:ext cx="1620149" cy="5951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0" kern="12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7" name="Прямоугольник: скругленные углы 4">
            <a:extLst>
              <a:ext uri="{FF2B5EF4-FFF2-40B4-BE49-F238E27FC236}">
                <a16:creationId xmlns:a16="http://schemas.microsoft.com/office/drawing/2014/main" id="{804CA587-6DA9-4F2D-8B01-F941AF320AF4}"/>
              </a:ext>
            </a:extLst>
          </p:cNvPr>
          <p:cNvSpPr txBox="1"/>
          <p:nvPr/>
        </p:nvSpPr>
        <p:spPr>
          <a:xfrm>
            <a:off x="7092280" y="3380701"/>
            <a:ext cx="1890525" cy="10392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400" kern="120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37928"/>
              </p:ext>
            </p:extLst>
          </p:nvPr>
        </p:nvGraphicFramePr>
        <p:xfrm>
          <a:off x="107503" y="662979"/>
          <a:ext cx="8875302" cy="442842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97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04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6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территории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поставщика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обслуженных </a:t>
                      </a:r>
                      <a:r>
                        <a:rPr lang="ru-RU" sz="9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граждан за январь 2023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обслуживаемых граждан </a:t>
                      </a:r>
                    </a:p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КГБУ СО «КЦСОН»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Балахтинский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КСЦОН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«Тепло рук»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Березовский р-н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поддержки социально-экономического развития, спорта, туризма </a:t>
                      </a:r>
                      <a:b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культуры «РОСТ»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6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Большемуртинский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«Красноярский 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социального обслуживания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Емельяновский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р-н, </a:t>
                      </a:r>
                      <a:r>
                        <a:rPr lang="ru-RU" sz="1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п.Кедровый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«КЦСОН «Снегири»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Манский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поддержки социально-экономического развития, спорта, туризма </a:t>
                      </a:r>
                      <a:b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культуры «РОСТ»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9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Сухобузимский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р-н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«Комплексный центр социального</a:t>
                      </a:r>
                      <a:r>
                        <a:rPr lang="ru-RU" sz="10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обслуживания населения»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Сосновоборск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поддержки социально-экономического развития, спорта, туризма </a:t>
                      </a:r>
                      <a:b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культуры «РОСТ»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Дивногорск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«КЦСОН «Снегири»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Железногорск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Седлецкая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М.И.,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АНО «Центр паллиативной помощи - хоспис </a:t>
                      </a:r>
                      <a:b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им. Василия и Зои Стародубцевых», ООО «Социальная служба помощник» </a:t>
                      </a:r>
                      <a:b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(не обслуживают)</a:t>
                      </a:r>
                      <a:endParaRPr lang="ru-RU" sz="900" b="0" i="1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9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Красноярск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«Комплексный центр социального</a:t>
                      </a:r>
                      <a:r>
                        <a:rPr lang="ru-RU" sz="100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обслуживания населения»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</a:t>
                      </a: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«КЦСОН  «Снегири»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Седлецкая</a:t>
                      </a:r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М.И.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«Комплексный центр социального обслуживания населения»</a:t>
                      </a:r>
                      <a:endParaRPr lang="ru-RU" sz="100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3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ИП Митяшин П.И.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3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АНО КЦПСУ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«Красноярье»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2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поддержки социально-экономического развития, спорта, туризма </a:t>
                      </a:r>
                      <a:b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00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культуры «РОСТ»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3085">
                <a:tc gridSpan="3"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 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72" marR="4072" marT="40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1" name="Полилиния 100"/>
          <p:cNvSpPr/>
          <p:nvPr/>
        </p:nvSpPr>
        <p:spPr>
          <a:xfrm>
            <a:off x="8521262" y="4907017"/>
            <a:ext cx="630621" cy="236483"/>
          </a:xfrm>
          <a:custGeom>
            <a:avLst/>
            <a:gdLst>
              <a:gd name="connsiteX0" fmla="*/ 630621 w 630621"/>
              <a:gd name="connsiteY0" fmla="*/ 0 h 236483"/>
              <a:gd name="connsiteX1" fmla="*/ 252248 w 630621"/>
              <a:gd name="connsiteY1" fmla="*/ 7883 h 236483"/>
              <a:gd name="connsiteX2" fmla="*/ 0 w 630621"/>
              <a:gd name="connsiteY2" fmla="*/ 228600 h 236483"/>
              <a:gd name="connsiteX3" fmla="*/ 630621 w 630621"/>
              <a:gd name="connsiteY3" fmla="*/ 236483 h 236483"/>
              <a:gd name="connsiteX4" fmla="*/ 630621 w 630621"/>
              <a:gd name="connsiteY4" fmla="*/ 0 h 2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621" h="236483">
                <a:moveTo>
                  <a:pt x="630621" y="0"/>
                </a:moveTo>
                <a:lnTo>
                  <a:pt x="252248" y="7883"/>
                </a:lnTo>
                <a:lnTo>
                  <a:pt x="0" y="228600"/>
                </a:lnTo>
                <a:lnTo>
                  <a:pt x="630621" y="236483"/>
                </a:lnTo>
                <a:lnTo>
                  <a:pt x="630621" y="0"/>
                </a:lnTo>
                <a:close/>
              </a:path>
            </a:pathLst>
          </a:custGeom>
          <a:solidFill>
            <a:srgbClr val="EB9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1100" dirty="0" smtClean="0">
                <a:latin typeface="PlumbMediumC" pitchFamily="2" charset="0"/>
              </a:rPr>
              <a:t>9</a:t>
            </a:r>
            <a:endParaRPr lang="ru-RU" sz="1100" dirty="0">
              <a:latin typeface="PlumbMedium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libri"/>
        <a:ea typeface=""/>
        <a:cs typeface=""/>
      </a:majorFont>
      <a:minorFont>
        <a:latin typeface="Plumb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8864</TotalTime>
  <Words>812</Words>
  <Application>Microsoft Office PowerPoint</Application>
  <PresentationFormat>Экран (16:9)</PresentationFormat>
  <Paragraphs>224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Plumb</vt:lpstr>
      <vt:lpstr>PlumbC</vt:lpstr>
      <vt:lpstr>PlumbMediumC</vt:lpstr>
      <vt:lpstr>Roboto Condensed</vt:lpstr>
      <vt:lpstr>Times New Roman</vt:lpstr>
      <vt:lpstr>Trebuchet MS</vt:lpstr>
      <vt:lpstr>Wingdings</vt:lpstr>
      <vt:lpstr>Тема Office</vt:lpstr>
      <vt:lpstr>О реализации государственного социального заказа на оказание государственных услуг в сфере социального обслуживания  в Красноярском крае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Мутовина Елена</dc:creator>
  <cp:lastModifiedBy>Злобина Елена Владимировна</cp:lastModifiedBy>
  <cp:revision>669</cp:revision>
  <cp:lastPrinted>2023-02-08T02:51:46Z</cp:lastPrinted>
  <dcterms:created xsi:type="dcterms:W3CDTF">2021-03-10T12:46:41Z</dcterms:created>
  <dcterms:modified xsi:type="dcterms:W3CDTF">2023-02-13T05:22:57Z</dcterms:modified>
</cp:coreProperties>
</file>